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92" r:id="rId5"/>
  </p:sldMasterIdLst>
  <p:notesMasterIdLst>
    <p:notesMasterId r:id="rId32"/>
  </p:notesMasterIdLst>
  <p:handoutMasterIdLst>
    <p:handoutMasterId r:id="rId33"/>
  </p:handoutMasterIdLst>
  <p:sldIdLst>
    <p:sldId id="256" r:id="rId6"/>
    <p:sldId id="258" r:id="rId7"/>
    <p:sldId id="578" r:id="rId8"/>
    <p:sldId id="592" r:id="rId9"/>
    <p:sldId id="579" r:id="rId10"/>
    <p:sldId id="591" r:id="rId11"/>
    <p:sldId id="589" r:id="rId12"/>
    <p:sldId id="588" r:id="rId13"/>
    <p:sldId id="447" r:id="rId14"/>
    <p:sldId id="445" r:id="rId15"/>
    <p:sldId id="490" r:id="rId16"/>
    <p:sldId id="480" r:id="rId17"/>
    <p:sldId id="489" r:id="rId18"/>
    <p:sldId id="597" r:id="rId19"/>
    <p:sldId id="483" r:id="rId20"/>
    <p:sldId id="600" r:id="rId21"/>
    <p:sldId id="517" r:id="rId22"/>
    <p:sldId id="621" r:id="rId23"/>
    <p:sldId id="622" r:id="rId24"/>
    <p:sldId id="633" r:id="rId25"/>
    <p:sldId id="634" r:id="rId26"/>
    <p:sldId id="635" r:id="rId27"/>
    <p:sldId id="636" r:id="rId28"/>
    <p:sldId id="637" r:id="rId29"/>
    <p:sldId id="638" r:id="rId30"/>
    <p:sldId id="629" r:id="rId31"/>
  </p:sldIdLst>
  <p:sldSz cx="12192000" cy="6858000"/>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87A74-40BF-49BC-AE2C-0D9D7030C4B9}" v="148" dt="2023-06-10T08:47:44.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7922" autoAdjust="0"/>
  </p:normalViewPr>
  <p:slideViewPr>
    <p:cSldViewPr snapToGrid="0">
      <p:cViewPr varScale="1">
        <p:scale>
          <a:sx n="64" d="100"/>
          <a:sy n="64" d="100"/>
        </p:scale>
        <p:origin x="1426" y="62"/>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07A87A74-40BF-49BC-AE2C-0D9D7030C4B9}"/>
    <pc:docChg chg="undo custSel addSld delSld modSld sldOrd delMainMaster">
      <pc:chgData name="Ben Nienhuis" userId="2c6c04f1-77c7-44b5-a463-93386779ab63" providerId="ADAL" clId="{07A87A74-40BF-49BC-AE2C-0D9D7030C4B9}" dt="2023-06-10T08:57:57.411" v="388" actId="6549"/>
      <pc:docMkLst>
        <pc:docMk/>
      </pc:docMkLst>
      <pc:sldChg chg="addSp delSp modSp add mod ord">
        <pc:chgData name="Ben Nienhuis" userId="2c6c04f1-77c7-44b5-a463-93386779ab63" providerId="ADAL" clId="{07A87A74-40BF-49BC-AE2C-0D9D7030C4B9}" dt="2023-06-10T08:27:29.478" v="13" actId="1076"/>
        <pc:sldMkLst>
          <pc:docMk/>
          <pc:sldMk cId="0" sldId="256"/>
        </pc:sldMkLst>
        <pc:spChg chg="mod">
          <ac:chgData name="Ben Nienhuis" userId="2c6c04f1-77c7-44b5-a463-93386779ab63" providerId="ADAL" clId="{07A87A74-40BF-49BC-AE2C-0D9D7030C4B9}" dt="2023-06-10T08:27:05.429" v="10" actId="20577"/>
          <ac:spMkLst>
            <pc:docMk/>
            <pc:sldMk cId="0" sldId="256"/>
            <ac:spMk id="2" creationId="{00000000-0000-0000-0000-000000000000}"/>
          </ac:spMkLst>
        </pc:spChg>
        <pc:picChg chg="del">
          <ac:chgData name="Ben Nienhuis" userId="2c6c04f1-77c7-44b5-a463-93386779ab63" providerId="ADAL" clId="{07A87A74-40BF-49BC-AE2C-0D9D7030C4B9}" dt="2023-06-10T08:26:39.844" v="5" actId="478"/>
          <ac:picMkLst>
            <pc:docMk/>
            <pc:sldMk cId="0" sldId="256"/>
            <ac:picMk id="3" creationId="{0F4CC0A3-DE70-241F-37AD-F72A463A6350}"/>
          </ac:picMkLst>
        </pc:picChg>
        <pc:picChg chg="add mod">
          <ac:chgData name="Ben Nienhuis" userId="2c6c04f1-77c7-44b5-a463-93386779ab63" providerId="ADAL" clId="{07A87A74-40BF-49BC-AE2C-0D9D7030C4B9}" dt="2023-06-10T08:27:29.478" v="13" actId="1076"/>
          <ac:picMkLst>
            <pc:docMk/>
            <pc:sldMk cId="0" sldId="256"/>
            <ac:picMk id="6" creationId="{DFFF76DC-25AE-44E9-8B69-78BF9B2539F2}"/>
          </ac:picMkLst>
        </pc:picChg>
      </pc:sldChg>
      <pc:sldChg chg="del">
        <pc:chgData name="Ben Nienhuis" userId="2c6c04f1-77c7-44b5-a463-93386779ab63" providerId="ADAL" clId="{07A87A74-40BF-49BC-AE2C-0D9D7030C4B9}" dt="2023-06-10T08:24:59.965" v="1" actId="47"/>
        <pc:sldMkLst>
          <pc:docMk/>
          <pc:sldMk cId="742827630" sldId="256"/>
        </pc:sldMkLst>
      </pc:sldChg>
      <pc:sldChg chg="del">
        <pc:chgData name="Ben Nienhuis" userId="2c6c04f1-77c7-44b5-a463-93386779ab63" providerId="ADAL" clId="{07A87A74-40BF-49BC-AE2C-0D9D7030C4B9}" dt="2023-06-10T08:24:59.965" v="1" actId="47"/>
        <pc:sldMkLst>
          <pc:docMk/>
          <pc:sldMk cId="2046626276" sldId="258"/>
        </pc:sldMkLst>
      </pc:sldChg>
      <pc:sldChg chg="add ord">
        <pc:chgData name="Ben Nienhuis" userId="2c6c04f1-77c7-44b5-a463-93386779ab63" providerId="ADAL" clId="{07A87A74-40BF-49BC-AE2C-0D9D7030C4B9}" dt="2023-06-10T08:26:34.198" v="4"/>
        <pc:sldMkLst>
          <pc:docMk/>
          <pc:sldMk cId="2916664442" sldId="258"/>
        </pc:sldMkLst>
      </pc:sldChg>
      <pc:sldChg chg="del">
        <pc:chgData name="Ben Nienhuis" userId="2c6c04f1-77c7-44b5-a463-93386779ab63" providerId="ADAL" clId="{07A87A74-40BF-49BC-AE2C-0D9D7030C4B9}" dt="2023-06-10T08:24:59.965" v="1" actId="47"/>
        <pc:sldMkLst>
          <pc:docMk/>
          <pc:sldMk cId="509377996" sldId="259"/>
        </pc:sldMkLst>
      </pc:sldChg>
      <pc:sldChg chg="del">
        <pc:chgData name="Ben Nienhuis" userId="2c6c04f1-77c7-44b5-a463-93386779ab63" providerId="ADAL" clId="{07A87A74-40BF-49BC-AE2C-0D9D7030C4B9}" dt="2023-06-10T08:24:59.965" v="1" actId="47"/>
        <pc:sldMkLst>
          <pc:docMk/>
          <pc:sldMk cId="508594764" sldId="260"/>
        </pc:sldMkLst>
      </pc:sldChg>
      <pc:sldChg chg="del">
        <pc:chgData name="Ben Nienhuis" userId="2c6c04f1-77c7-44b5-a463-93386779ab63" providerId="ADAL" clId="{07A87A74-40BF-49BC-AE2C-0D9D7030C4B9}" dt="2023-06-10T08:24:59.965" v="1" actId="47"/>
        <pc:sldMkLst>
          <pc:docMk/>
          <pc:sldMk cId="695392763" sldId="261"/>
        </pc:sldMkLst>
      </pc:sldChg>
      <pc:sldChg chg="del">
        <pc:chgData name="Ben Nienhuis" userId="2c6c04f1-77c7-44b5-a463-93386779ab63" providerId="ADAL" clId="{07A87A74-40BF-49BC-AE2C-0D9D7030C4B9}" dt="2023-06-10T08:24:59.965" v="1" actId="47"/>
        <pc:sldMkLst>
          <pc:docMk/>
          <pc:sldMk cId="210995644" sldId="262"/>
        </pc:sldMkLst>
      </pc:sldChg>
      <pc:sldChg chg="del">
        <pc:chgData name="Ben Nienhuis" userId="2c6c04f1-77c7-44b5-a463-93386779ab63" providerId="ADAL" clId="{07A87A74-40BF-49BC-AE2C-0D9D7030C4B9}" dt="2023-06-10T08:24:59.965" v="1" actId="47"/>
        <pc:sldMkLst>
          <pc:docMk/>
          <pc:sldMk cId="1981450765" sldId="263"/>
        </pc:sldMkLst>
      </pc:sldChg>
      <pc:sldChg chg="del">
        <pc:chgData name="Ben Nienhuis" userId="2c6c04f1-77c7-44b5-a463-93386779ab63" providerId="ADAL" clId="{07A87A74-40BF-49BC-AE2C-0D9D7030C4B9}" dt="2023-06-10T08:24:59.965" v="1" actId="47"/>
        <pc:sldMkLst>
          <pc:docMk/>
          <pc:sldMk cId="1744243086" sldId="264"/>
        </pc:sldMkLst>
      </pc:sldChg>
      <pc:sldChg chg="del">
        <pc:chgData name="Ben Nienhuis" userId="2c6c04f1-77c7-44b5-a463-93386779ab63" providerId="ADAL" clId="{07A87A74-40BF-49BC-AE2C-0D9D7030C4B9}" dt="2023-06-10T08:24:59.965" v="1" actId="47"/>
        <pc:sldMkLst>
          <pc:docMk/>
          <pc:sldMk cId="699180577" sldId="265"/>
        </pc:sldMkLst>
      </pc:sldChg>
      <pc:sldChg chg="del">
        <pc:chgData name="Ben Nienhuis" userId="2c6c04f1-77c7-44b5-a463-93386779ab63" providerId="ADAL" clId="{07A87A74-40BF-49BC-AE2C-0D9D7030C4B9}" dt="2023-06-10T08:24:59.965" v="1" actId="47"/>
        <pc:sldMkLst>
          <pc:docMk/>
          <pc:sldMk cId="2252032093" sldId="266"/>
        </pc:sldMkLst>
      </pc:sldChg>
      <pc:sldChg chg="del">
        <pc:chgData name="Ben Nienhuis" userId="2c6c04f1-77c7-44b5-a463-93386779ab63" providerId="ADAL" clId="{07A87A74-40BF-49BC-AE2C-0D9D7030C4B9}" dt="2023-06-10T08:24:59.965" v="1" actId="47"/>
        <pc:sldMkLst>
          <pc:docMk/>
          <pc:sldMk cId="665024737" sldId="267"/>
        </pc:sldMkLst>
      </pc:sldChg>
      <pc:sldChg chg="del">
        <pc:chgData name="Ben Nienhuis" userId="2c6c04f1-77c7-44b5-a463-93386779ab63" providerId="ADAL" clId="{07A87A74-40BF-49BC-AE2C-0D9D7030C4B9}" dt="2023-06-10T08:24:59.965" v="1" actId="47"/>
        <pc:sldMkLst>
          <pc:docMk/>
          <pc:sldMk cId="3692443027" sldId="270"/>
        </pc:sldMkLst>
      </pc:sldChg>
      <pc:sldChg chg="del">
        <pc:chgData name="Ben Nienhuis" userId="2c6c04f1-77c7-44b5-a463-93386779ab63" providerId="ADAL" clId="{07A87A74-40BF-49BC-AE2C-0D9D7030C4B9}" dt="2023-06-10T08:24:59.965" v="1" actId="47"/>
        <pc:sldMkLst>
          <pc:docMk/>
          <pc:sldMk cId="2575434040" sldId="271"/>
        </pc:sldMkLst>
      </pc:sldChg>
      <pc:sldChg chg="del">
        <pc:chgData name="Ben Nienhuis" userId="2c6c04f1-77c7-44b5-a463-93386779ab63" providerId="ADAL" clId="{07A87A74-40BF-49BC-AE2C-0D9D7030C4B9}" dt="2023-06-10T08:24:59.965" v="1" actId="47"/>
        <pc:sldMkLst>
          <pc:docMk/>
          <pc:sldMk cId="4059320329" sldId="272"/>
        </pc:sldMkLst>
      </pc:sldChg>
      <pc:sldChg chg="del">
        <pc:chgData name="Ben Nienhuis" userId="2c6c04f1-77c7-44b5-a463-93386779ab63" providerId="ADAL" clId="{07A87A74-40BF-49BC-AE2C-0D9D7030C4B9}" dt="2023-06-10T08:24:59.965" v="1" actId="47"/>
        <pc:sldMkLst>
          <pc:docMk/>
          <pc:sldMk cId="173537427" sldId="273"/>
        </pc:sldMkLst>
      </pc:sldChg>
      <pc:sldChg chg="del">
        <pc:chgData name="Ben Nienhuis" userId="2c6c04f1-77c7-44b5-a463-93386779ab63" providerId="ADAL" clId="{07A87A74-40BF-49BC-AE2C-0D9D7030C4B9}" dt="2023-06-10T08:24:59.965" v="1" actId="47"/>
        <pc:sldMkLst>
          <pc:docMk/>
          <pc:sldMk cId="1265295539" sldId="274"/>
        </pc:sldMkLst>
      </pc:sldChg>
      <pc:sldChg chg="del">
        <pc:chgData name="Ben Nienhuis" userId="2c6c04f1-77c7-44b5-a463-93386779ab63" providerId="ADAL" clId="{07A87A74-40BF-49BC-AE2C-0D9D7030C4B9}" dt="2023-06-10T08:24:59.965" v="1" actId="47"/>
        <pc:sldMkLst>
          <pc:docMk/>
          <pc:sldMk cId="3721711739" sldId="275"/>
        </pc:sldMkLst>
      </pc:sldChg>
      <pc:sldChg chg="del">
        <pc:chgData name="Ben Nienhuis" userId="2c6c04f1-77c7-44b5-a463-93386779ab63" providerId="ADAL" clId="{07A87A74-40BF-49BC-AE2C-0D9D7030C4B9}" dt="2023-06-10T08:24:59.965" v="1" actId="47"/>
        <pc:sldMkLst>
          <pc:docMk/>
          <pc:sldMk cId="2195306732" sldId="276"/>
        </pc:sldMkLst>
      </pc:sldChg>
      <pc:sldChg chg="del">
        <pc:chgData name="Ben Nienhuis" userId="2c6c04f1-77c7-44b5-a463-93386779ab63" providerId="ADAL" clId="{07A87A74-40BF-49BC-AE2C-0D9D7030C4B9}" dt="2023-06-10T08:24:59.965" v="1" actId="47"/>
        <pc:sldMkLst>
          <pc:docMk/>
          <pc:sldMk cId="3181318265" sldId="277"/>
        </pc:sldMkLst>
      </pc:sldChg>
      <pc:sldChg chg="del">
        <pc:chgData name="Ben Nienhuis" userId="2c6c04f1-77c7-44b5-a463-93386779ab63" providerId="ADAL" clId="{07A87A74-40BF-49BC-AE2C-0D9D7030C4B9}" dt="2023-06-10T08:24:59.965" v="1" actId="47"/>
        <pc:sldMkLst>
          <pc:docMk/>
          <pc:sldMk cId="1225751346" sldId="279"/>
        </pc:sldMkLst>
      </pc:sldChg>
      <pc:sldChg chg="del">
        <pc:chgData name="Ben Nienhuis" userId="2c6c04f1-77c7-44b5-a463-93386779ab63" providerId="ADAL" clId="{07A87A74-40BF-49BC-AE2C-0D9D7030C4B9}" dt="2023-06-10T08:24:59.965" v="1" actId="47"/>
        <pc:sldMkLst>
          <pc:docMk/>
          <pc:sldMk cId="1686200408" sldId="280"/>
        </pc:sldMkLst>
      </pc:sldChg>
      <pc:sldChg chg="del">
        <pc:chgData name="Ben Nienhuis" userId="2c6c04f1-77c7-44b5-a463-93386779ab63" providerId="ADAL" clId="{07A87A74-40BF-49BC-AE2C-0D9D7030C4B9}" dt="2023-06-10T08:24:59.965" v="1" actId="47"/>
        <pc:sldMkLst>
          <pc:docMk/>
          <pc:sldMk cId="3979733438" sldId="281"/>
        </pc:sldMkLst>
      </pc:sldChg>
      <pc:sldChg chg="del">
        <pc:chgData name="Ben Nienhuis" userId="2c6c04f1-77c7-44b5-a463-93386779ab63" providerId="ADAL" clId="{07A87A74-40BF-49BC-AE2C-0D9D7030C4B9}" dt="2023-06-10T08:24:59.965" v="1" actId="47"/>
        <pc:sldMkLst>
          <pc:docMk/>
          <pc:sldMk cId="1591307107" sldId="282"/>
        </pc:sldMkLst>
      </pc:sldChg>
      <pc:sldChg chg="del">
        <pc:chgData name="Ben Nienhuis" userId="2c6c04f1-77c7-44b5-a463-93386779ab63" providerId="ADAL" clId="{07A87A74-40BF-49BC-AE2C-0D9D7030C4B9}" dt="2023-06-10T08:24:59.965" v="1" actId="47"/>
        <pc:sldMkLst>
          <pc:docMk/>
          <pc:sldMk cId="4114096477" sldId="283"/>
        </pc:sldMkLst>
      </pc:sldChg>
      <pc:sldChg chg="del">
        <pc:chgData name="Ben Nienhuis" userId="2c6c04f1-77c7-44b5-a463-93386779ab63" providerId="ADAL" clId="{07A87A74-40BF-49BC-AE2C-0D9D7030C4B9}" dt="2023-06-10T08:24:59.965" v="1" actId="47"/>
        <pc:sldMkLst>
          <pc:docMk/>
          <pc:sldMk cId="4207961260" sldId="284"/>
        </pc:sldMkLst>
      </pc:sldChg>
      <pc:sldChg chg="del">
        <pc:chgData name="Ben Nienhuis" userId="2c6c04f1-77c7-44b5-a463-93386779ab63" providerId="ADAL" clId="{07A87A74-40BF-49BC-AE2C-0D9D7030C4B9}" dt="2023-06-10T08:24:59.965" v="1" actId="47"/>
        <pc:sldMkLst>
          <pc:docMk/>
          <pc:sldMk cId="712399483" sldId="285"/>
        </pc:sldMkLst>
      </pc:sldChg>
      <pc:sldChg chg="del">
        <pc:chgData name="Ben Nienhuis" userId="2c6c04f1-77c7-44b5-a463-93386779ab63" providerId="ADAL" clId="{07A87A74-40BF-49BC-AE2C-0D9D7030C4B9}" dt="2023-06-10T08:24:59.965" v="1" actId="47"/>
        <pc:sldMkLst>
          <pc:docMk/>
          <pc:sldMk cId="2858623331" sldId="286"/>
        </pc:sldMkLst>
      </pc:sldChg>
      <pc:sldChg chg="del">
        <pc:chgData name="Ben Nienhuis" userId="2c6c04f1-77c7-44b5-a463-93386779ab63" providerId="ADAL" clId="{07A87A74-40BF-49BC-AE2C-0D9D7030C4B9}" dt="2023-06-10T08:24:59.965" v="1" actId="47"/>
        <pc:sldMkLst>
          <pc:docMk/>
          <pc:sldMk cId="1458912964" sldId="287"/>
        </pc:sldMkLst>
      </pc:sldChg>
      <pc:sldChg chg="del">
        <pc:chgData name="Ben Nienhuis" userId="2c6c04f1-77c7-44b5-a463-93386779ab63" providerId="ADAL" clId="{07A87A74-40BF-49BC-AE2C-0D9D7030C4B9}" dt="2023-06-10T08:24:59.965" v="1" actId="47"/>
        <pc:sldMkLst>
          <pc:docMk/>
          <pc:sldMk cId="2010826817" sldId="288"/>
        </pc:sldMkLst>
      </pc:sldChg>
      <pc:sldChg chg="del">
        <pc:chgData name="Ben Nienhuis" userId="2c6c04f1-77c7-44b5-a463-93386779ab63" providerId="ADAL" clId="{07A87A74-40BF-49BC-AE2C-0D9D7030C4B9}" dt="2023-06-10T08:24:59.965" v="1" actId="47"/>
        <pc:sldMkLst>
          <pc:docMk/>
          <pc:sldMk cId="1288687778" sldId="289"/>
        </pc:sldMkLst>
      </pc:sldChg>
      <pc:sldChg chg="del">
        <pc:chgData name="Ben Nienhuis" userId="2c6c04f1-77c7-44b5-a463-93386779ab63" providerId="ADAL" clId="{07A87A74-40BF-49BC-AE2C-0D9D7030C4B9}" dt="2023-06-10T08:24:59.965" v="1" actId="47"/>
        <pc:sldMkLst>
          <pc:docMk/>
          <pc:sldMk cId="1062028274" sldId="290"/>
        </pc:sldMkLst>
      </pc:sldChg>
      <pc:sldChg chg="del">
        <pc:chgData name="Ben Nienhuis" userId="2c6c04f1-77c7-44b5-a463-93386779ab63" providerId="ADAL" clId="{07A87A74-40BF-49BC-AE2C-0D9D7030C4B9}" dt="2023-06-10T08:24:59.965" v="1" actId="47"/>
        <pc:sldMkLst>
          <pc:docMk/>
          <pc:sldMk cId="3457967691" sldId="291"/>
        </pc:sldMkLst>
      </pc:sldChg>
      <pc:sldChg chg="del">
        <pc:chgData name="Ben Nienhuis" userId="2c6c04f1-77c7-44b5-a463-93386779ab63" providerId="ADAL" clId="{07A87A74-40BF-49BC-AE2C-0D9D7030C4B9}" dt="2023-06-10T08:24:59.965" v="1" actId="47"/>
        <pc:sldMkLst>
          <pc:docMk/>
          <pc:sldMk cId="609724556" sldId="292"/>
        </pc:sldMkLst>
      </pc:sldChg>
      <pc:sldChg chg="del">
        <pc:chgData name="Ben Nienhuis" userId="2c6c04f1-77c7-44b5-a463-93386779ab63" providerId="ADAL" clId="{07A87A74-40BF-49BC-AE2C-0D9D7030C4B9}" dt="2023-06-10T08:24:59.965" v="1" actId="47"/>
        <pc:sldMkLst>
          <pc:docMk/>
          <pc:sldMk cId="1899073372" sldId="293"/>
        </pc:sldMkLst>
      </pc:sldChg>
      <pc:sldChg chg="del">
        <pc:chgData name="Ben Nienhuis" userId="2c6c04f1-77c7-44b5-a463-93386779ab63" providerId="ADAL" clId="{07A87A74-40BF-49BC-AE2C-0D9D7030C4B9}" dt="2023-06-10T08:24:59.965" v="1" actId="47"/>
        <pc:sldMkLst>
          <pc:docMk/>
          <pc:sldMk cId="2149394742" sldId="296"/>
        </pc:sldMkLst>
      </pc:sldChg>
      <pc:sldChg chg="del">
        <pc:chgData name="Ben Nienhuis" userId="2c6c04f1-77c7-44b5-a463-93386779ab63" providerId="ADAL" clId="{07A87A74-40BF-49BC-AE2C-0D9D7030C4B9}" dt="2023-06-10T08:24:59.965" v="1" actId="47"/>
        <pc:sldMkLst>
          <pc:docMk/>
          <pc:sldMk cId="2624650408" sldId="297"/>
        </pc:sldMkLst>
      </pc:sldChg>
      <pc:sldChg chg="del">
        <pc:chgData name="Ben Nienhuis" userId="2c6c04f1-77c7-44b5-a463-93386779ab63" providerId="ADAL" clId="{07A87A74-40BF-49BC-AE2C-0D9D7030C4B9}" dt="2023-06-10T08:24:59.965" v="1" actId="47"/>
        <pc:sldMkLst>
          <pc:docMk/>
          <pc:sldMk cId="382909594" sldId="298"/>
        </pc:sldMkLst>
      </pc:sldChg>
      <pc:sldChg chg="del">
        <pc:chgData name="Ben Nienhuis" userId="2c6c04f1-77c7-44b5-a463-93386779ab63" providerId="ADAL" clId="{07A87A74-40BF-49BC-AE2C-0D9D7030C4B9}" dt="2023-06-10T08:24:32.892" v="0" actId="47"/>
        <pc:sldMkLst>
          <pc:docMk/>
          <pc:sldMk cId="963201936" sldId="364"/>
        </pc:sldMkLst>
      </pc:sldChg>
      <pc:sldChg chg="del">
        <pc:chgData name="Ben Nienhuis" userId="2c6c04f1-77c7-44b5-a463-93386779ab63" providerId="ADAL" clId="{07A87A74-40BF-49BC-AE2C-0D9D7030C4B9}" dt="2023-06-10T08:24:32.892" v="0" actId="47"/>
        <pc:sldMkLst>
          <pc:docMk/>
          <pc:sldMk cId="112636555" sldId="381"/>
        </pc:sldMkLst>
      </pc:sldChg>
      <pc:sldChg chg="modSp mod modAnim">
        <pc:chgData name="Ben Nienhuis" userId="2c6c04f1-77c7-44b5-a463-93386779ab63" providerId="ADAL" clId="{07A87A74-40BF-49BC-AE2C-0D9D7030C4B9}" dt="2023-06-10T08:32:22.662" v="42"/>
        <pc:sldMkLst>
          <pc:docMk/>
          <pc:sldMk cId="284657974" sldId="445"/>
        </pc:sldMkLst>
        <pc:spChg chg="mod">
          <ac:chgData name="Ben Nienhuis" userId="2c6c04f1-77c7-44b5-a463-93386779ab63" providerId="ADAL" clId="{07A87A74-40BF-49BC-AE2C-0D9D7030C4B9}" dt="2023-06-10T08:31:50.654" v="37" actId="20577"/>
          <ac:spMkLst>
            <pc:docMk/>
            <pc:sldMk cId="284657974" sldId="445"/>
            <ac:spMk id="4" creationId="{8C404035-F3D1-4CBC-929A-456F8A3DC205}"/>
          </ac:spMkLst>
        </pc:spChg>
        <pc:picChg chg="mod">
          <ac:chgData name="Ben Nienhuis" userId="2c6c04f1-77c7-44b5-a463-93386779ab63" providerId="ADAL" clId="{07A87A74-40BF-49BC-AE2C-0D9D7030C4B9}" dt="2023-06-10T08:32:05.974" v="40" actId="1076"/>
          <ac:picMkLst>
            <pc:docMk/>
            <pc:sldMk cId="284657974" sldId="445"/>
            <ac:picMk id="2" creationId="{43E4EB08-2F35-4AD0-BD8C-3192703DAF0B}"/>
          </ac:picMkLst>
        </pc:picChg>
      </pc:sldChg>
      <pc:sldChg chg="modSp mod modAnim">
        <pc:chgData name="Ben Nienhuis" userId="2c6c04f1-77c7-44b5-a463-93386779ab63" providerId="ADAL" clId="{07A87A74-40BF-49BC-AE2C-0D9D7030C4B9}" dt="2023-06-10T08:30:47.645" v="27"/>
        <pc:sldMkLst>
          <pc:docMk/>
          <pc:sldMk cId="395233126" sldId="447"/>
        </pc:sldMkLst>
        <pc:spChg chg="mod">
          <ac:chgData name="Ben Nienhuis" userId="2c6c04f1-77c7-44b5-a463-93386779ab63" providerId="ADAL" clId="{07A87A74-40BF-49BC-AE2C-0D9D7030C4B9}" dt="2023-06-10T08:30:38.533" v="25" actId="12"/>
          <ac:spMkLst>
            <pc:docMk/>
            <pc:sldMk cId="395233126" sldId="447"/>
            <ac:spMk id="4" creationId="{50B3E0A5-7132-419C-A503-1E80F8144F32}"/>
          </ac:spMkLst>
        </pc:spChg>
      </pc:sldChg>
      <pc:sldChg chg="modSp mod modAnim">
        <pc:chgData name="Ben Nienhuis" userId="2c6c04f1-77c7-44b5-a463-93386779ab63" providerId="ADAL" clId="{07A87A74-40BF-49BC-AE2C-0D9D7030C4B9}" dt="2023-06-10T08:35:31.726" v="88"/>
        <pc:sldMkLst>
          <pc:docMk/>
          <pc:sldMk cId="152642744" sldId="480"/>
        </pc:sldMkLst>
        <pc:spChg chg="mod">
          <ac:chgData name="Ben Nienhuis" userId="2c6c04f1-77c7-44b5-a463-93386779ab63" providerId="ADAL" clId="{07A87A74-40BF-49BC-AE2C-0D9D7030C4B9}" dt="2023-06-10T08:35:17.290" v="85" actId="20577"/>
          <ac:spMkLst>
            <pc:docMk/>
            <pc:sldMk cId="152642744" sldId="480"/>
            <ac:spMk id="3" creationId="{4793C9B1-8683-4456-B291-A5D081ED6453}"/>
          </ac:spMkLst>
        </pc:spChg>
        <pc:picChg chg="mod">
          <ac:chgData name="Ben Nienhuis" userId="2c6c04f1-77c7-44b5-a463-93386779ab63" providerId="ADAL" clId="{07A87A74-40BF-49BC-AE2C-0D9D7030C4B9}" dt="2023-06-10T08:35:21.898" v="86" actId="1076"/>
          <ac:picMkLst>
            <pc:docMk/>
            <pc:sldMk cId="152642744" sldId="480"/>
            <ac:picMk id="2" creationId="{EC7BA486-EB78-4CEC-8636-B2CFABF7FA6B}"/>
          </ac:picMkLst>
        </pc:picChg>
      </pc:sldChg>
      <pc:sldChg chg="modSp mod modAnim">
        <pc:chgData name="Ben Nienhuis" userId="2c6c04f1-77c7-44b5-a463-93386779ab63" providerId="ADAL" clId="{07A87A74-40BF-49BC-AE2C-0D9D7030C4B9}" dt="2023-06-10T08:36:20.111" v="92"/>
        <pc:sldMkLst>
          <pc:docMk/>
          <pc:sldMk cId="4051318061" sldId="489"/>
        </pc:sldMkLst>
        <pc:spChg chg="mod">
          <ac:chgData name="Ben Nienhuis" userId="2c6c04f1-77c7-44b5-a463-93386779ab63" providerId="ADAL" clId="{07A87A74-40BF-49BC-AE2C-0D9D7030C4B9}" dt="2023-06-10T08:36:10.439" v="90" actId="20577"/>
          <ac:spMkLst>
            <pc:docMk/>
            <pc:sldMk cId="4051318061" sldId="489"/>
            <ac:spMk id="3" creationId="{4793C9B1-8683-4456-B291-A5D081ED6453}"/>
          </ac:spMkLst>
        </pc:spChg>
      </pc:sldChg>
      <pc:sldChg chg="modSp mod modAnim">
        <pc:chgData name="Ben Nienhuis" userId="2c6c04f1-77c7-44b5-a463-93386779ab63" providerId="ADAL" clId="{07A87A74-40BF-49BC-AE2C-0D9D7030C4B9}" dt="2023-06-10T08:34:21.926" v="81"/>
        <pc:sldMkLst>
          <pc:docMk/>
          <pc:sldMk cId="2742566189" sldId="490"/>
        </pc:sldMkLst>
        <pc:spChg chg="mod">
          <ac:chgData name="Ben Nienhuis" userId="2c6c04f1-77c7-44b5-a463-93386779ab63" providerId="ADAL" clId="{07A87A74-40BF-49BC-AE2C-0D9D7030C4B9}" dt="2023-06-10T08:34:04.586" v="78" actId="20577"/>
          <ac:spMkLst>
            <pc:docMk/>
            <pc:sldMk cId="2742566189" sldId="490"/>
            <ac:spMk id="2" creationId="{00000000-0000-0000-0000-000000000000}"/>
          </ac:spMkLst>
        </pc:spChg>
        <pc:picChg chg="mod">
          <ac:chgData name="Ben Nienhuis" userId="2c6c04f1-77c7-44b5-a463-93386779ab63" providerId="ADAL" clId="{07A87A74-40BF-49BC-AE2C-0D9D7030C4B9}" dt="2023-06-10T08:34:09.187" v="79" actId="1076"/>
          <ac:picMkLst>
            <pc:docMk/>
            <pc:sldMk cId="2742566189" sldId="490"/>
            <ac:picMk id="5" creationId="{FE53CBAA-0F77-4994-879D-373F3EF1E1EA}"/>
          </ac:picMkLst>
        </pc:picChg>
      </pc:sldChg>
      <pc:sldChg chg="del">
        <pc:chgData name="Ben Nienhuis" userId="2c6c04f1-77c7-44b5-a463-93386779ab63" providerId="ADAL" clId="{07A87A74-40BF-49BC-AE2C-0D9D7030C4B9}" dt="2023-06-10T08:39:45.461" v="106" actId="47"/>
        <pc:sldMkLst>
          <pc:docMk/>
          <pc:sldMk cId="3733993327" sldId="500"/>
        </pc:sldMkLst>
      </pc:sldChg>
      <pc:sldChg chg="del">
        <pc:chgData name="Ben Nienhuis" userId="2c6c04f1-77c7-44b5-a463-93386779ab63" providerId="ADAL" clId="{07A87A74-40BF-49BC-AE2C-0D9D7030C4B9}" dt="2023-06-10T08:39:45.461" v="106" actId="47"/>
        <pc:sldMkLst>
          <pc:docMk/>
          <pc:sldMk cId="667475267" sldId="504"/>
        </pc:sldMkLst>
      </pc:sldChg>
      <pc:sldChg chg="del">
        <pc:chgData name="Ben Nienhuis" userId="2c6c04f1-77c7-44b5-a463-93386779ab63" providerId="ADAL" clId="{07A87A74-40BF-49BC-AE2C-0D9D7030C4B9}" dt="2023-06-10T08:39:45.461" v="106" actId="47"/>
        <pc:sldMkLst>
          <pc:docMk/>
          <pc:sldMk cId="1521318196" sldId="514"/>
        </pc:sldMkLst>
      </pc:sldChg>
      <pc:sldChg chg="modSp mod modAnim">
        <pc:chgData name="Ben Nienhuis" userId="2c6c04f1-77c7-44b5-a463-93386779ab63" providerId="ADAL" clId="{07A87A74-40BF-49BC-AE2C-0D9D7030C4B9}" dt="2023-06-10T08:38:40.836" v="105" actId="20577"/>
        <pc:sldMkLst>
          <pc:docMk/>
          <pc:sldMk cId="1725798068" sldId="517"/>
        </pc:sldMkLst>
        <pc:spChg chg="mod">
          <ac:chgData name="Ben Nienhuis" userId="2c6c04f1-77c7-44b5-a463-93386779ab63" providerId="ADAL" clId="{07A87A74-40BF-49BC-AE2C-0D9D7030C4B9}" dt="2023-06-10T08:38:40.836" v="105" actId="20577"/>
          <ac:spMkLst>
            <pc:docMk/>
            <pc:sldMk cId="1725798068" sldId="517"/>
            <ac:spMk id="2" creationId="{BD82B543-751E-4A7C-9E39-AEBF076C2768}"/>
          </ac:spMkLst>
        </pc:spChg>
        <pc:spChg chg="mod">
          <ac:chgData name="Ben Nienhuis" userId="2c6c04f1-77c7-44b5-a463-93386779ab63" providerId="ADAL" clId="{07A87A74-40BF-49BC-AE2C-0D9D7030C4B9}" dt="2023-06-10T08:37:29.731" v="95" actId="6549"/>
          <ac:spMkLst>
            <pc:docMk/>
            <pc:sldMk cId="1725798068" sldId="517"/>
            <ac:spMk id="3" creationId="{20CE39D5-09E1-44A2-87F1-71823A61CE6C}"/>
          </ac:spMkLst>
        </pc:spChg>
      </pc:sldChg>
      <pc:sldChg chg="del">
        <pc:chgData name="Ben Nienhuis" userId="2c6c04f1-77c7-44b5-a463-93386779ab63" providerId="ADAL" clId="{07A87A74-40BF-49BC-AE2C-0D9D7030C4B9}" dt="2023-06-10T08:24:59.965" v="1" actId="47"/>
        <pc:sldMkLst>
          <pc:docMk/>
          <pc:sldMk cId="3821717273" sldId="575"/>
        </pc:sldMkLst>
      </pc:sldChg>
      <pc:sldChg chg="modSp modAnim">
        <pc:chgData name="Ben Nienhuis" userId="2c6c04f1-77c7-44b5-a463-93386779ab63" providerId="ADAL" clId="{07A87A74-40BF-49BC-AE2C-0D9D7030C4B9}" dt="2023-06-10T08:27:54.491" v="16" actId="12"/>
        <pc:sldMkLst>
          <pc:docMk/>
          <pc:sldMk cId="2018361971" sldId="578"/>
        </pc:sldMkLst>
        <pc:spChg chg="mod">
          <ac:chgData name="Ben Nienhuis" userId="2c6c04f1-77c7-44b5-a463-93386779ab63" providerId="ADAL" clId="{07A87A74-40BF-49BC-AE2C-0D9D7030C4B9}" dt="2023-06-10T08:27:54.491" v="16" actId="12"/>
          <ac:spMkLst>
            <pc:docMk/>
            <pc:sldMk cId="2018361971" sldId="578"/>
            <ac:spMk id="4" creationId="{C8B570B7-1A87-461E-AC9B-22A96D5A2314}"/>
          </ac:spMkLst>
        </pc:spChg>
      </pc:sldChg>
      <pc:sldChg chg="del">
        <pc:chgData name="Ben Nienhuis" userId="2c6c04f1-77c7-44b5-a463-93386779ab63" providerId="ADAL" clId="{07A87A74-40BF-49BC-AE2C-0D9D7030C4B9}" dt="2023-06-10T08:24:59.965" v="1" actId="47"/>
        <pc:sldMkLst>
          <pc:docMk/>
          <pc:sldMk cId="7508308" sldId="590"/>
        </pc:sldMkLst>
      </pc:sldChg>
      <pc:sldChg chg="modSp mod modAnim">
        <pc:chgData name="Ben Nienhuis" userId="2c6c04f1-77c7-44b5-a463-93386779ab63" providerId="ADAL" clId="{07A87A74-40BF-49BC-AE2C-0D9D7030C4B9}" dt="2023-06-10T08:28:46.410" v="21"/>
        <pc:sldMkLst>
          <pc:docMk/>
          <pc:sldMk cId="1516825223" sldId="592"/>
        </pc:sldMkLst>
        <pc:spChg chg="mod">
          <ac:chgData name="Ben Nienhuis" userId="2c6c04f1-77c7-44b5-a463-93386779ab63" providerId="ADAL" clId="{07A87A74-40BF-49BC-AE2C-0D9D7030C4B9}" dt="2023-06-10T08:28:38.537" v="19" actId="12"/>
          <ac:spMkLst>
            <pc:docMk/>
            <pc:sldMk cId="1516825223" sldId="592"/>
            <ac:spMk id="5" creationId="{EB912DD6-C66E-486A-ACD2-FEB96B50C542}"/>
          </ac:spMkLst>
        </pc:spChg>
      </pc:sldChg>
      <pc:sldChg chg="del">
        <pc:chgData name="Ben Nienhuis" userId="2c6c04f1-77c7-44b5-a463-93386779ab63" providerId="ADAL" clId="{07A87A74-40BF-49BC-AE2C-0D9D7030C4B9}" dt="2023-06-10T08:39:45.461" v="106" actId="47"/>
        <pc:sldMkLst>
          <pc:docMk/>
          <pc:sldMk cId="2686137825" sldId="602"/>
        </pc:sldMkLst>
      </pc:sldChg>
      <pc:sldChg chg="del">
        <pc:chgData name="Ben Nienhuis" userId="2c6c04f1-77c7-44b5-a463-93386779ab63" providerId="ADAL" clId="{07A87A74-40BF-49BC-AE2C-0D9D7030C4B9}" dt="2023-06-10T08:39:45.461" v="106" actId="47"/>
        <pc:sldMkLst>
          <pc:docMk/>
          <pc:sldMk cId="1089044952" sldId="604"/>
        </pc:sldMkLst>
      </pc:sldChg>
      <pc:sldChg chg="del">
        <pc:chgData name="Ben Nienhuis" userId="2c6c04f1-77c7-44b5-a463-93386779ab63" providerId="ADAL" clId="{07A87A74-40BF-49BC-AE2C-0D9D7030C4B9}" dt="2023-06-10T08:24:59.965" v="1" actId="47"/>
        <pc:sldMkLst>
          <pc:docMk/>
          <pc:sldMk cId="1607764339" sldId="605"/>
        </pc:sldMkLst>
      </pc:sldChg>
      <pc:sldChg chg="del">
        <pc:chgData name="Ben Nienhuis" userId="2c6c04f1-77c7-44b5-a463-93386779ab63" providerId="ADAL" clId="{07A87A74-40BF-49BC-AE2C-0D9D7030C4B9}" dt="2023-06-10T08:24:59.965" v="1" actId="47"/>
        <pc:sldMkLst>
          <pc:docMk/>
          <pc:sldMk cId="2370912236" sldId="606"/>
        </pc:sldMkLst>
      </pc:sldChg>
      <pc:sldChg chg="del">
        <pc:chgData name="Ben Nienhuis" userId="2c6c04f1-77c7-44b5-a463-93386779ab63" providerId="ADAL" clId="{07A87A74-40BF-49BC-AE2C-0D9D7030C4B9}" dt="2023-06-10T08:24:59.965" v="1" actId="47"/>
        <pc:sldMkLst>
          <pc:docMk/>
          <pc:sldMk cId="1519360379" sldId="607"/>
        </pc:sldMkLst>
      </pc:sldChg>
      <pc:sldChg chg="del">
        <pc:chgData name="Ben Nienhuis" userId="2c6c04f1-77c7-44b5-a463-93386779ab63" providerId="ADAL" clId="{07A87A74-40BF-49BC-AE2C-0D9D7030C4B9}" dt="2023-06-10T08:24:59.965" v="1" actId="47"/>
        <pc:sldMkLst>
          <pc:docMk/>
          <pc:sldMk cId="2065075839" sldId="608"/>
        </pc:sldMkLst>
      </pc:sldChg>
      <pc:sldChg chg="del">
        <pc:chgData name="Ben Nienhuis" userId="2c6c04f1-77c7-44b5-a463-93386779ab63" providerId="ADAL" clId="{07A87A74-40BF-49BC-AE2C-0D9D7030C4B9}" dt="2023-06-10T08:24:59.965" v="1" actId="47"/>
        <pc:sldMkLst>
          <pc:docMk/>
          <pc:sldMk cId="180724527" sldId="609"/>
        </pc:sldMkLst>
      </pc:sldChg>
      <pc:sldChg chg="del">
        <pc:chgData name="Ben Nienhuis" userId="2c6c04f1-77c7-44b5-a463-93386779ab63" providerId="ADAL" clId="{07A87A74-40BF-49BC-AE2C-0D9D7030C4B9}" dt="2023-06-10T08:24:59.965" v="1" actId="47"/>
        <pc:sldMkLst>
          <pc:docMk/>
          <pc:sldMk cId="298649984" sldId="610"/>
        </pc:sldMkLst>
      </pc:sldChg>
      <pc:sldChg chg="del">
        <pc:chgData name="Ben Nienhuis" userId="2c6c04f1-77c7-44b5-a463-93386779ab63" providerId="ADAL" clId="{07A87A74-40BF-49BC-AE2C-0D9D7030C4B9}" dt="2023-06-10T08:24:59.965" v="1" actId="47"/>
        <pc:sldMkLst>
          <pc:docMk/>
          <pc:sldMk cId="4114282140" sldId="611"/>
        </pc:sldMkLst>
      </pc:sldChg>
      <pc:sldChg chg="del">
        <pc:chgData name="Ben Nienhuis" userId="2c6c04f1-77c7-44b5-a463-93386779ab63" providerId="ADAL" clId="{07A87A74-40BF-49BC-AE2C-0D9D7030C4B9}" dt="2023-06-10T08:24:59.965" v="1" actId="47"/>
        <pc:sldMkLst>
          <pc:docMk/>
          <pc:sldMk cId="2207599918" sldId="613"/>
        </pc:sldMkLst>
      </pc:sldChg>
      <pc:sldChg chg="del">
        <pc:chgData name="Ben Nienhuis" userId="2c6c04f1-77c7-44b5-a463-93386779ab63" providerId="ADAL" clId="{07A87A74-40BF-49BC-AE2C-0D9D7030C4B9}" dt="2023-06-10T08:24:32.892" v="0" actId="47"/>
        <pc:sldMkLst>
          <pc:docMk/>
          <pc:sldMk cId="2078386759" sldId="614"/>
        </pc:sldMkLst>
      </pc:sldChg>
      <pc:sldChg chg="del">
        <pc:chgData name="Ben Nienhuis" userId="2c6c04f1-77c7-44b5-a463-93386779ab63" providerId="ADAL" clId="{07A87A74-40BF-49BC-AE2C-0D9D7030C4B9}" dt="2023-06-10T08:24:59.965" v="1" actId="47"/>
        <pc:sldMkLst>
          <pc:docMk/>
          <pc:sldMk cId="2434373754" sldId="615"/>
        </pc:sldMkLst>
      </pc:sldChg>
      <pc:sldChg chg="del">
        <pc:chgData name="Ben Nienhuis" userId="2c6c04f1-77c7-44b5-a463-93386779ab63" providerId="ADAL" clId="{07A87A74-40BF-49BC-AE2C-0D9D7030C4B9}" dt="2023-06-10T08:24:32.892" v="0" actId="47"/>
        <pc:sldMkLst>
          <pc:docMk/>
          <pc:sldMk cId="1064048227" sldId="616"/>
        </pc:sldMkLst>
      </pc:sldChg>
      <pc:sldChg chg="del">
        <pc:chgData name="Ben Nienhuis" userId="2c6c04f1-77c7-44b5-a463-93386779ab63" providerId="ADAL" clId="{07A87A74-40BF-49BC-AE2C-0D9D7030C4B9}" dt="2023-06-10T08:24:59.965" v="1" actId="47"/>
        <pc:sldMkLst>
          <pc:docMk/>
          <pc:sldMk cId="2036838174" sldId="617"/>
        </pc:sldMkLst>
      </pc:sldChg>
      <pc:sldChg chg="del">
        <pc:chgData name="Ben Nienhuis" userId="2c6c04f1-77c7-44b5-a463-93386779ab63" providerId="ADAL" clId="{07A87A74-40BF-49BC-AE2C-0D9D7030C4B9}" dt="2023-06-10T08:24:59.965" v="1" actId="47"/>
        <pc:sldMkLst>
          <pc:docMk/>
          <pc:sldMk cId="130002531" sldId="618"/>
        </pc:sldMkLst>
      </pc:sldChg>
      <pc:sldChg chg="del">
        <pc:chgData name="Ben Nienhuis" userId="2c6c04f1-77c7-44b5-a463-93386779ab63" providerId="ADAL" clId="{07A87A74-40BF-49BC-AE2C-0D9D7030C4B9}" dt="2023-06-10T08:24:59.965" v="1" actId="47"/>
        <pc:sldMkLst>
          <pc:docMk/>
          <pc:sldMk cId="438102626" sldId="619"/>
        </pc:sldMkLst>
      </pc:sldChg>
      <pc:sldChg chg="del">
        <pc:chgData name="Ben Nienhuis" userId="2c6c04f1-77c7-44b5-a463-93386779ab63" providerId="ADAL" clId="{07A87A74-40BF-49BC-AE2C-0D9D7030C4B9}" dt="2023-06-10T08:24:59.965" v="1" actId="47"/>
        <pc:sldMkLst>
          <pc:docMk/>
          <pc:sldMk cId="1760397285" sldId="620"/>
        </pc:sldMkLst>
      </pc:sldChg>
      <pc:sldChg chg="modAnim">
        <pc:chgData name="Ben Nienhuis" userId="2c6c04f1-77c7-44b5-a463-93386779ab63" providerId="ADAL" clId="{07A87A74-40BF-49BC-AE2C-0D9D7030C4B9}" dt="2023-06-10T08:40:07.505" v="107"/>
        <pc:sldMkLst>
          <pc:docMk/>
          <pc:sldMk cId="486962848" sldId="622"/>
        </pc:sldMkLst>
      </pc:sldChg>
      <pc:sldChg chg="addSp delSp modSp mod">
        <pc:chgData name="Ben Nienhuis" userId="2c6c04f1-77c7-44b5-a463-93386779ab63" providerId="ADAL" clId="{07A87A74-40BF-49BC-AE2C-0D9D7030C4B9}" dt="2023-06-10T08:57:57.411" v="388" actId="6549"/>
        <pc:sldMkLst>
          <pc:docMk/>
          <pc:sldMk cId="842530759" sldId="629"/>
        </pc:sldMkLst>
        <pc:spChg chg="mod">
          <ac:chgData name="Ben Nienhuis" userId="2c6c04f1-77c7-44b5-a463-93386779ab63" providerId="ADAL" clId="{07A87A74-40BF-49BC-AE2C-0D9D7030C4B9}" dt="2023-06-10T08:48:47.258" v="345" actId="20577"/>
          <ac:spMkLst>
            <pc:docMk/>
            <pc:sldMk cId="842530759" sldId="629"/>
            <ac:spMk id="2" creationId="{E1F63243-4CBF-4C92-A833-E353A87BA17E}"/>
          </ac:spMkLst>
        </pc:spChg>
        <pc:spChg chg="add del">
          <ac:chgData name="Ben Nienhuis" userId="2c6c04f1-77c7-44b5-a463-93386779ab63" providerId="ADAL" clId="{07A87A74-40BF-49BC-AE2C-0D9D7030C4B9}" dt="2023-06-10T08:57:27.723" v="371" actId="22"/>
          <ac:spMkLst>
            <pc:docMk/>
            <pc:sldMk cId="842530759" sldId="629"/>
            <ac:spMk id="4" creationId="{0920A771-0DD3-67FC-01EB-B8799A3B7285}"/>
          </ac:spMkLst>
        </pc:spChg>
        <pc:spChg chg="add del mod">
          <ac:chgData name="Ben Nienhuis" userId="2c6c04f1-77c7-44b5-a463-93386779ab63" providerId="ADAL" clId="{07A87A74-40BF-49BC-AE2C-0D9D7030C4B9}" dt="2023-06-10T08:57:37.947" v="375"/>
          <ac:spMkLst>
            <pc:docMk/>
            <pc:sldMk cId="842530759" sldId="629"/>
            <ac:spMk id="6" creationId="{03E6C384-8778-9BD2-14E7-3B8A175ACA2D}"/>
          </ac:spMkLst>
        </pc:spChg>
        <pc:spChg chg="mod">
          <ac:chgData name="Ben Nienhuis" userId="2c6c04f1-77c7-44b5-a463-93386779ab63" providerId="ADAL" clId="{07A87A74-40BF-49BC-AE2C-0D9D7030C4B9}" dt="2023-06-10T08:57:57.411" v="388" actId="6549"/>
          <ac:spMkLst>
            <pc:docMk/>
            <pc:sldMk cId="842530759" sldId="629"/>
            <ac:spMk id="7" creationId="{D30EB54A-285B-400E-AD1D-06A4D18041BF}"/>
          </ac:spMkLst>
        </pc:spChg>
      </pc:sldChg>
      <pc:sldChg chg="modAnim">
        <pc:chgData name="Ben Nienhuis" userId="2c6c04f1-77c7-44b5-a463-93386779ab63" providerId="ADAL" clId="{07A87A74-40BF-49BC-AE2C-0D9D7030C4B9}" dt="2023-06-10T08:40:41.943" v="111"/>
        <pc:sldMkLst>
          <pc:docMk/>
          <pc:sldMk cId="4276518340" sldId="633"/>
        </pc:sldMkLst>
      </pc:sldChg>
      <pc:sldChg chg="modSp mod">
        <pc:chgData name="Ben Nienhuis" userId="2c6c04f1-77c7-44b5-a463-93386779ab63" providerId="ADAL" clId="{07A87A74-40BF-49BC-AE2C-0D9D7030C4B9}" dt="2023-06-10T08:40:50.414" v="112" actId="14100"/>
        <pc:sldMkLst>
          <pc:docMk/>
          <pc:sldMk cId="4106382409" sldId="634"/>
        </pc:sldMkLst>
        <pc:picChg chg="mod">
          <ac:chgData name="Ben Nienhuis" userId="2c6c04f1-77c7-44b5-a463-93386779ab63" providerId="ADAL" clId="{07A87A74-40BF-49BC-AE2C-0D9D7030C4B9}" dt="2023-06-10T08:40:50.414" v="112" actId="14100"/>
          <ac:picMkLst>
            <pc:docMk/>
            <pc:sldMk cId="4106382409" sldId="634"/>
            <ac:picMk id="6" creationId="{8E7DAD6B-3E0B-41A3-A48E-56FA70BDCB02}"/>
          </ac:picMkLst>
        </pc:picChg>
      </pc:sldChg>
      <pc:sldChg chg="modAnim">
        <pc:chgData name="Ben Nienhuis" userId="2c6c04f1-77c7-44b5-a463-93386779ab63" providerId="ADAL" clId="{07A87A74-40BF-49BC-AE2C-0D9D7030C4B9}" dt="2023-06-10T08:41:06.281" v="114"/>
        <pc:sldMkLst>
          <pc:docMk/>
          <pc:sldMk cId="110769947" sldId="635"/>
        </pc:sldMkLst>
      </pc:sldChg>
      <pc:sldChg chg="modSp mod modAnim">
        <pc:chgData name="Ben Nienhuis" userId="2c6c04f1-77c7-44b5-a463-93386779ab63" providerId="ADAL" clId="{07A87A74-40BF-49BC-AE2C-0D9D7030C4B9}" dt="2023-06-10T08:42:27.615" v="155"/>
        <pc:sldMkLst>
          <pc:docMk/>
          <pc:sldMk cId="3938619614" sldId="636"/>
        </pc:sldMkLst>
        <pc:spChg chg="mod">
          <ac:chgData name="Ben Nienhuis" userId="2c6c04f1-77c7-44b5-a463-93386779ab63" providerId="ADAL" clId="{07A87A74-40BF-49BC-AE2C-0D9D7030C4B9}" dt="2023-06-10T08:41:59.510" v="152" actId="113"/>
          <ac:spMkLst>
            <pc:docMk/>
            <pc:sldMk cId="3938619614" sldId="636"/>
            <ac:spMk id="6" creationId="{F449BC02-F273-4775-8D54-DAA17D14C32D}"/>
          </ac:spMkLst>
        </pc:spChg>
      </pc:sldChg>
      <pc:sldChg chg="modAnim">
        <pc:chgData name="Ben Nienhuis" userId="2c6c04f1-77c7-44b5-a463-93386779ab63" providerId="ADAL" clId="{07A87A74-40BF-49BC-AE2C-0D9D7030C4B9}" dt="2023-06-10T08:42:47.871" v="157"/>
        <pc:sldMkLst>
          <pc:docMk/>
          <pc:sldMk cId="1066798802" sldId="637"/>
        </pc:sldMkLst>
      </pc:sldChg>
      <pc:sldChg chg="modSp mod modAnim">
        <pc:chgData name="Ben Nienhuis" userId="2c6c04f1-77c7-44b5-a463-93386779ab63" providerId="ADAL" clId="{07A87A74-40BF-49BC-AE2C-0D9D7030C4B9}" dt="2023-06-10T08:47:44.710" v="333" actId="20577"/>
        <pc:sldMkLst>
          <pc:docMk/>
          <pc:sldMk cId="661704973" sldId="638"/>
        </pc:sldMkLst>
        <pc:spChg chg="mod">
          <ac:chgData name="Ben Nienhuis" userId="2c6c04f1-77c7-44b5-a463-93386779ab63" providerId="ADAL" clId="{07A87A74-40BF-49BC-AE2C-0D9D7030C4B9}" dt="2023-06-10T08:47:44.710" v="333" actId="20577"/>
          <ac:spMkLst>
            <pc:docMk/>
            <pc:sldMk cId="661704973" sldId="638"/>
            <ac:spMk id="6" creationId="{87072786-FB22-46C7-B3AD-7A403979BBDC}"/>
          </ac:spMkLst>
        </pc:spChg>
      </pc:sldChg>
      <pc:sldChg chg="del">
        <pc:chgData name="Ben Nienhuis" userId="2c6c04f1-77c7-44b5-a463-93386779ab63" providerId="ADAL" clId="{07A87A74-40BF-49BC-AE2C-0D9D7030C4B9}" dt="2023-06-10T08:24:59.965" v="1" actId="47"/>
        <pc:sldMkLst>
          <pc:docMk/>
          <pc:sldMk cId="3921182382" sldId="639"/>
        </pc:sldMkLst>
      </pc:sldChg>
      <pc:sldChg chg="del">
        <pc:chgData name="Ben Nienhuis" userId="2c6c04f1-77c7-44b5-a463-93386779ab63" providerId="ADAL" clId="{07A87A74-40BF-49BC-AE2C-0D9D7030C4B9}" dt="2023-06-10T08:48:32.470" v="334" actId="47"/>
        <pc:sldMkLst>
          <pc:docMk/>
          <pc:sldMk cId="3607721759" sldId="640"/>
        </pc:sldMkLst>
      </pc:sldChg>
      <pc:sldMasterChg chg="del delSldLayout">
        <pc:chgData name="Ben Nienhuis" userId="2c6c04f1-77c7-44b5-a463-93386779ab63" providerId="ADAL" clId="{07A87A74-40BF-49BC-AE2C-0D9D7030C4B9}" dt="2023-06-10T08:24:59.965" v="1" actId="47"/>
        <pc:sldMasterMkLst>
          <pc:docMk/>
          <pc:sldMasterMk cId="625692762" sldId="2147483648"/>
        </pc:sldMasterMkLst>
        <pc:sldLayoutChg chg="del">
          <pc:chgData name="Ben Nienhuis" userId="2c6c04f1-77c7-44b5-a463-93386779ab63" providerId="ADAL" clId="{07A87A74-40BF-49BC-AE2C-0D9D7030C4B9}" dt="2023-06-10T08:24:59.965" v="1" actId="47"/>
          <pc:sldLayoutMkLst>
            <pc:docMk/>
            <pc:sldMasterMk cId="625692762" sldId="2147483648"/>
            <pc:sldLayoutMk cId="3451768833" sldId="2147483649"/>
          </pc:sldLayoutMkLst>
        </pc:sldLayoutChg>
        <pc:sldLayoutChg chg="del">
          <pc:chgData name="Ben Nienhuis" userId="2c6c04f1-77c7-44b5-a463-93386779ab63" providerId="ADAL" clId="{07A87A74-40BF-49BC-AE2C-0D9D7030C4B9}" dt="2023-06-10T08:24:59.965" v="1" actId="47"/>
          <pc:sldLayoutMkLst>
            <pc:docMk/>
            <pc:sldMasterMk cId="625692762" sldId="2147483648"/>
            <pc:sldLayoutMk cId="4280818759" sldId="2147483650"/>
          </pc:sldLayoutMkLst>
        </pc:sldLayoutChg>
        <pc:sldLayoutChg chg="del">
          <pc:chgData name="Ben Nienhuis" userId="2c6c04f1-77c7-44b5-a463-93386779ab63" providerId="ADAL" clId="{07A87A74-40BF-49BC-AE2C-0D9D7030C4B9}" dt="2023-06-10T08:24:59.965" v="1" actId="47"/>
          <pc:sldLayoutMkLst>
            <pc:docMk/>
            <pc:sldMasterMk cId="625692762" sldId="2147483648"/>
            <pc:sldLayoutMk cId="641450665" sldId="2147483651"/>
          </pc:sldLayoutMkLst>
        </pc:sldLayoutChg>
        <pc:sldLayoutChg chg="del">
          <pc:chgData name="Ben Nienhuis" userId="2c6c04f1-77c7-44b5-a463-93386779ab63" providerId="ADAL" clId="{07A87A74-40BF-49BC-AE2C-0D9D7030C4B9}" dt="2023-06-10T08:24:59.965" v="1" actId="47"/>
          <pc:sldLayoutMkLst>
            <pc:docMk/>
            <pc:sldMasterMk cId="625692762" sldId="2147483648"/>
            <pc:sldLayoutMk cId="978055205" sldId="2147483652"/>
          </pc:sldLayoutMkLst>
        </pc:sldLayoutChg>
        <pc:sldLayoutChg chg="del">
          <pc:chgData name="Ben Nienhuis" userId="2c6c04f1-77c7-44b5-a463-93386779ab63" providerId="ADAL" clId="{07A87A74-40BF-49BC-AE2C-0D9D7030C4B9}" dt="2023-06-10T08:24:59.965" v="1" actId="47"/>
          <pc:sldLayoutMkLst>
            <pc:docMk/>
            <pc:sldMasterMk cId="625692762" sldId="2147483648"/>
            <pc:sldLayoutMk cId="864888870" sldId="2147483653"/>
          </pc:sldLayoutMkLst>
        </pc:sldLayoutChg>
        <pc:sldLayoutChg chg="del">
          <pc:chgData name="Ben Nienhuis" userId="2c6c04f1-77c7-44b5-a463-93386779ab63" providerId="ADAL" clId="{07A87A74-40BF-49BC-AE2C-0D9D7030C4B9}" dt="2023-06-10T08:24:59.965" v="1" actId="47"/>
          <pc:sldLayoutMkLst>
            <pc:docMk/>
            <pc:sldMasterMk cId="625692762" sldId="2147483648"/>
            <pc:sldLayoutMk cId="540399360" sldId="2147483654"/>
          </pc:sldLayoutMkLst>
        </pc:sldLayoutChg>
        <pc:sldLayoutChg chg="del">
          <pc:chgData name="Ben Nienhuis" userId="2c6c04f1-77c7-44b5-a463-93386779ab63" providerId="ADAL" clId="{07A87A74-40BF-49BC-AE2C-0D9D7030C4B9}" dt="2023-06-10T08:24:59.965" v="1" actId="47"/>
          <pc:sldLayoutMkLst>
            <pc:docMk/>
            <pc:sldMasterMk cId="625692762" sldId="2147483648"/>
            <pc:sldLayoutMk cId="349904994" sldId="2147483655"/>
          </pc:sldLayoutMkLst>
        </pc:sldLayoutChg>
        <pc:sldLayoutChg chg="del">
          <pc:chgData name="Ben Nienhuis" userId="2c6c04f1-77c7-44b5-a463-93386779ab63" providerId="ADAL" clId="{07A87A74-40BF-49BC-AE2C-0D9D7030C4B9}" dt="2023-06-10T08:24:59.965" v="1" actId="47"/>
          <pc:sldLayoutMkLst>
            <pc:docMk/>
            <pc:sldMasterMk cId="625692762" sldId="2147483648"/>
            <pc:sldLayoutMk cId="549768304" sldId="2147483656"/>
          </pc:sldLayoutMkLst>
        </pc:sldLayoutChg>
        <pc:sldLayoutChg chg="del">
          <pc:chgData name="Ben Nienhuis" userId="2c6c04f1-77c7-44b5-a463-93386779ab63" providerId="ADAL" clId="{07A87A74-40BF-49BC-AE2C-0D9D7030C4B9}" dt="2023-06-10T08:24:59.965" v="1" actId="47"/>
          <pc:sldLayoutMkLst>
            <pc:docMk/>
            <pc:sldMasterMk cId="625692762" sldId="2147483648"/>
            <pc:sldLayoutMk cId="843886145" sldId="2147483657"/>
          </pc:sldLayoutMkLst>
        </pc:sldLayoutChg>
        <pc:sldLayoutChg chg="del">
          <pc:chgData name="Ben Nienhuis" userId="2c6c04f1-77c7-44b5-a463-93386779ab63" providerId="ADAL" clId="{07A87A74-40BF-49BC-AE2C-0D9D7030C4B9}" dt="2023-06-10T08:24:59.965" v="1" actId="47"/>
          <pc:sldLayoutMkLst>
            <pc:docMk/>
            <pc:sldMasterMk cId="625692762" sldId="2147483648"/>
            <pc:sldLayoutMk cId="3621907683" sldId="2147483658"/>
          </pc:sldLayoutMkLst>
        </pc:sldLayoutChg>
      </pc:sldMasterChg>
      <pc:sldMasterChg chg="delSldLayout">
        <pc:chgData name="Ben Nienhuis" userId="2c6c04f1-77c7-44b5-a463-93386779ab63" providerId="ADAL" clId="{07A87A74-40BF-49BC-AE2C-0D9D7030C4B9}" dt="2023-06-10T08:24:59.965" v="1" actId="47"/>
        <pc:sldMasterMkLst>
          <pc:docMk/>
          <pc:sldMasterMk cId="944490802" sldId="2147483670"/>
        </pc:sldMasterMkLst>
        <pc:sldLayoutChg chg="del">
          <pc:chgData name="Ben Nienhuis" userId="2c6c04f1-77c7-44b5-a463-93386779ab63" providerId="ADAL" clId="{07A87A74-40BF-49BC-AE2C-0D9D7030C4B9}" dt="2023-06-10T08:24:59.965" v="1" actId="47"/>
          <pc:sldLayoutMkLst>
            <pc:docMk/>
            <pc:sldMasterMk cId="944490802" sldId="2147483670"/>
            <pc:sldLayoutMk cId="1599314219" sldId="2147483703"/>
          </pc:sldLayoutMkLst>
        </pc:sldLayoutChg>
      </pc:sldMasterChg>
      <pc:sldMasterChg chg="del delSldLayout">
        <pc:chgData name="Ben Nienhuis" userId="2c6c04f1-77c7-44b5-a463-93386779ab63" providerId="ADAL" clId="{07A87A74-40BF-49BC-AE2C-0D9D7030C4B9}" dt="2023-06-10T08:24:59.965" v="1" actId="47"/>
        <pc:sldMasterMkLst>
          <pc:docMk/>
          <pc:sldMasterMk cId="2028677294" sldId="2147483680"/>
        </pc:sldMasterMkLst>
        <pc:sldLayoutChg chg="del">
          <pc:chgData name="Ben Nienhuis" userId="2c6c04f1-77c7-44b5-a463-93386779ab63" providerId="ADAL" clId="{07A87A74-40BF-49BC-AE2C-0D9D7030C4B9}" dt="2023-06-10T08:24:59.965" v="1" actId="47"/>
          <pc:sldLayoutMkLst>
            <pc:docMk/>
            <pc:sldMasterMk cId="2028677294" sldId="2147483680"/>
            <pc:sldLayoutMk cId="400849185" sldId="2147483681"/>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1048603030" sldId="2147483682"/>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2969915003" sldId="2147483683"/>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4016111233" sldId="2147483684"/>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3551480851" sldId="2147483685"/>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3153874751" sldId="2147483686"/>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3629155334" sldId="2147483687"/>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3038117148" sldId="2147483688"/>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3087809303" sldId="2147483689"/>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827521936" sldId="2147483690"/>
          </pc:sldLayoutMkLst>
        </pc:sldLayoutChg>
        <pc:sldLayoutChg chg="del">
          <pc:chgData name="Ben Nienhuis" userId="2c6c04f1-77c7-44b5-a463-93386779ab63" providerId="ADAL" clId="{07A87A74-40BF-49BC-AE2C-0D9D7030C4B9}" dt="2023-06-10T08:24:59.965" v="1" actId="47"/>
          <pc:sldLayoutMkLst>
            <pc:docMk/>
            <pc:sldMasterMk cId="2028677294" sldId="2147483680"/>
            <pc:sldLayoutMk cId="3461290016" sldId="21474836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48EB7032-F0D6-4A01-845E-F640D5DCE90C}" type="datetimeFigureOut">
              <a:rPr lang="nl-NL" smtClean="0"/>
              <a:t>10-6-2023</a:t>
            </a:fld>
            <a:endParaRPr lang="nl-NL"/>
          </a:p>
        </p:txBody>
      </p:sp>
      <p:sp>
        <p:nvSpPr>
          <p:cNvPr id="4" name="Tijdelijke aanduiding voor voettekst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91C0151-8F34-4187-914F-64757FB045EA}" type="datetimeFigureOut">
              <a:rPr lang="nl-NL" smtClean="0"/>
              <a:t>10-6-2023</a:t>
            </a:fld>
            <a:endParaRPr lang="nl-NL"/>
          </a:p>
        </p:txBody>
      </p:sp>
      <p:sp>
        <p:nvSpPr>
          <p:cNvPr id="4" name="Tijdelijke aanduiding voor dia-afbeelding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6CB5658-D67C-406B-94AD-86F6B9C6510E}" type="slidenum">
              <a:rPr lang="nl-NL" smtClean="0"/>
              <a:t>‹nr.›</a:t>
            </a:fld>
            <a:endParaRPr lang="nl-NL"/>
          </a:p>
        </p:txBody>
      </p:sp>
    </p:spTree>
    <p:extLst>
      <p:ext uri="{BB962C8B-B14F-4D97-AF65-F5344CB8AC3E}">
        <p14:creationId xmlns:p14="http://schemas.microsoft.com/office/powerpoint/2010/main" val="5510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Times" charset="0"/>
                <a:ea typeface="ＭＳ Ｐゴシック"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C7B8BC-458F-204A-A85D-DBA646736086}" type="slidenum">
              <a:rPr kumimoji="0" lang="nl-NL"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270514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Times" charset="0"/>
                <a:ea typeface="ＭＳ Ｐゴシック"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C7B8BC-458F-204A-A85D-DBA646736086}" type="slidenum">
              <a:rPr kumimoji="0" lang="nl-NL"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427234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Net zoals bij minerale meststoffen is het voor de samenstelling van organische meststoffen</a:t>
            </a:r>
          </a:p>
          <a:p>
            <a:r>
              <a:rPr lang="nl-NL" dirty="0"/>
              <a:t>belangrijk om te kijken naar de gehaltes van met name stikstof (N), fosfor (P), kalium(K) en</a:t>
            </a:r>
          </a:p>
          <a:p>
            <a:r>
              <a:rPr lang="nl-NL" dirty="0"/>
              <a:t>magnesium (Mg). Ook is het van belang om vast te stellen of de meststof sporenelementen</a:t>
            </a:r>
          </a:p>
          <a:p>
            <a:r>
              <a:rPr lang="nl-NL" dirty="0"/>
              <a:t>(Fe, Mn, Zn, B, Cu, Mo) bevat.</a:t>
            </a:r>
          </a:p>
          <a:p>
            <a:r>
              <a:rPr lang="nl-NL" dirty="0"/>
              <a:t>Organische meststoffen kunnen ook nog deels minerale meststoffen bevatten. Wettelijk</a:t>
            </a:r>
          </a:p>
          <a:p>
            <a:r>
              <a:rPr lang="nl-NL" dirty="0"/>
              <a:t>gezien zijn dit mineraalorganische meststoffen. Kijk daarom altijd goed naar de specificaties</a:t>
            </a:r>
          </a:p>
          <a:p>
            <a:r>
              <a:rPr lang="nl-NL" dirty="0"/>
              <a:t>van het toe te passen product.</a:t>
            </a:r>
          </a:p>
          <a:p>
            <a:r>
              <a:rPr lang="nl-NL" dirty="0"/>
              <a:t>In organische meststoffen komen N en P vrij door mineralisatie. K is niet gebonden en is</a:t>
            </a:r>
          </a:p>
          <a:p>
            <a:r>
              <a:rPr lang="nl-NL" dirty="0"/>
              <a:t>direct beschikbaar. De snelheid waarmee N mineraliseert, is afhankelijk van de samenstelling</a:t>
            </a:r>
          </a:p>
          <a:p>
            <a:r>
              <a:rPr lang="nl-NL" dirty="0"/>
              <a:t>en korrelgrootte</a:t>
            </a:r>
          </a:p>
        </p:txBody>
      </p:sp>
      <p:sp>
        <p:nvSpPr>
          <p:cNvPr id="4" name="Tijdelijke aanduiding voor dianummer 3"/>
          <p:cNvSpPr>
            <a:spLocks noGrp="1"/>
          </p:cNvSpPr>
          <p:nvPr>
            <p:ph type="sldNum" sz="quarter" idx="5"/>
          </p:nvPr>
        </p:nvSpPr>
        <p:spPr/>
        <p:txBody>
          <a:bodyPr/>
          <a:lstStyle/>
          <a:p>
            <a:fld id="{66CB5658-D67C-406B-94AD-86F6B9C6510E}" type="slidenum">
              <a:rPr lang="nl-NL" smtClean="0"/>
              <a:t>19</a:t>
            </a:fld>
            <a:endParaRPr lang="nl-NL"/>
          </a:p>
        </p:txBody>
      </p:sp>
    </p:spTree>
    <p:extLst>
      <p:ext uri="{BB962C8B-B14F-4D97-AF65-F5344CB8AC3E}">
        <p14:creationId xmlns:p14="http://schemas.microsoft.com/office/powerpoint/2010/main" val="41722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Ammonificatie</a:t>
            </a:r>
            <a:endParaRPr lang="nl-NL" dirty="0"/>
          </a:p>
          <a:p>
            <a:r>
              <a:rPr lang="nl-NL" dirty="0"/>
              <a:t>Bacteriën vormen uit organisch gebonden stikstof ammoniak (NH3) dat direct een H+ aan</a:t>
            </a:r>
          </a:p>
          <a:p>
            <a:r>
              <a:rPr lang="nl-NL" dirty="0"/>
              <a:t>zich bindt – dit heet associatie – waardoor ammonium (NH4+) ontstaat. Door onttrekking</a:t>
            </a:r>
          </a:p>
          <a:p>
            <a:r>
              <a:rPr lang="nl-NL" dirty="0"/>
              <a:t>van een H+ stijgt de pH (zuurgraad). Dit proces vindt ook plaats onder anaerobe</a:t>
            </a:r>
          </a:p>
          <a:p>
            <a:r>
              <a:rPr lang="nl-NL" dirty="0"/>
              <a:t>omstandigheden, dus zonder zuurstof!</a:t>
            </a:r>
          </a:p>
          <a:p>
            <a:r>
              <a:rPr lang="nl-NL" dirty="0"/>
              <a:t>R-NH2 → NH3 + H2O → NH4+ + OH</a:t>
            </a:r>
          </a:p>
          <a:p>
            <a:endParaRPr lang="nl-NL" dirty="0"/>
          </a:p>
          <a:p>
            <a:r>
              <a:rPr lang="nl-NL" dirty="0"/>
              <a:t>Stap 1 : 2NH3 + 3O2 → 2NO2+ 2H2O + 2H+ energie</a:t>
            </a:r>
          </a:p>
          <a:p>
            <a:r>
              <a:rPr lang="nl-NL" dirty="0"/>
              <a:t>Stap 2 : 2NO2- + O2→ 2NO3</a:t>
            </a:r>
          </a:p>
          <a:p>
            <a:r>
              <a:rPr lang="nl-NL" dirty="0"/>
              <a:t>Dit proces vindt plaats onder aerobe omstandigheden; er is zuurstof bij nodig. Hoogveen</a:t>
            </a:r>
          </a:p>
          <a:p>
            <a:r>
              <a:rPr lang="nl-NL" dirty="0"/>
              <a:t>bevat deze bacteriën van nature niet, waardoor in een potgrondmengsel bestaande uit puur</a:t>
            </a:r>
          </a:p>
          <a:p>
            <a:r>
              <a:rPr lang="nl-NL" dirty="0"/>
              <a:t>hoogveen de nitrificatie trager op gang komt. Nitrificatie is ook pH-afhankelijk. Voor</a:t>
            </a:r>
          </a:p>
          <a:p>
            <a:r>
              <a:rPr lang="nl-NL" dirty="0"/>
              <a:t>nitrificatie is ammoniak (NH3) nodig, dat pas ontstaat bij een hogere pH door</a:t>
            </a:r>
          </a:p>
          <a:p>
            <a:r>
              <a:rPr lang="nl-NL" dirty="0"/>
              <a:t>eerdergenoemde dissociatie. Als de pH te laag wordt, stopt de nitrificatie.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66CB5658-D67C-406B-94AD-86F6B9C6510E}" type="slidenum">
              <a:rPr lang="nl-NL" smtClean="0"/>
              <a:t>20</a:t>
            </a:fld>
            <a:endParaRPr lang="nl-NL"/>
          </a:p>
        </p:txBody>
      </p:sp>
    </p:spTree>
    <p:extLst>
      <p:ext uri="{BB962C8B-B14F-4D97-AF65-F5344CB8AC3E}">
        <p14:creationId xmlns:p14="http://schemas.microsoft.com/office/powerpoint/2010/main" val="271659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substraat heeft bij aflevering een bepaalde pH-waarde. Bij substraten met organische</a:t>
            </a:r>
          </a:p>
          <a:p>
            <a:r>
              <a:rPr lang="nl-NL" dirty="0"/>
              <a:t>meststoffen verandert deze pH onder meer door het stikstofmineralisatieproces.</a:t>
            </a:r>
          </a:p>
          <a:p>
            <a:r>
              <a:rPr lang="nl-NL" dirty="0"/>
              <a:t>Door </a:t>
            </a:r>
            <a:r>
              <a:rPr lang="nl-NL" dirty="0" err="1"/>
              <a:t>ammonificatie</a:t>
            </a:r>
            <a:r>
              <a:rPr lang="nl-NL" dirty="0"/>
              <a:t> gaat de pH stijgen. Dit kan al voor de start van de teelt beginnen, zelfs</a:t>
            </a:r>
          </a:p>
          <a:p>
            <a:r>
              <a:rPr lang="nl-NL" dirty="0"/>
              <a:t>zonder dat er zuurstof aanwezig is. Hoe hoger de pH en temperatuur, hoe meer dissociatie</a:t>
            </a:r>
          </a:p>
          <a:p>
            <a:r>
              <a:rPr lang="nl-NL" dirty="0"/>
              <a:t>van ammonium en hoe meer ammoniak er ontstaat. Onder invloed van een pH die</a:t>
            </a:r>
          </a:p>
          <a:p>
            <a:r>
              <a:rPr lang="nl-NL" dirty="0"/>
              <a:t>voldoende hoog is, de aanwezigheid van nitrificerende bacteriën en zuurstof, vindt</a:t>
            </a:r>
          </a:p>
          <a:p>
            <a:r>
              <a:rPr lang="nl-NL" dirty="0"/>
              <a:t>nitrificatie plaats waardoor ook de pH weer omlaag gaat. Als nitrificatie niet (snel genoeg)</a:t>
            </a:r>
          </a:p>
          <a:p>
            <a:r>
              <a:rPr lang="nl-NL" dirty="0"/>
              <a:t>start dan stijgt de pH, bij doorgaande </a:t>
            </a:r>
            <a:r>
              <a:rPr lang="nl-NL" dirty="0" err="1"/>
              <a:t>ammonificatie</a:t>
            </a:r>
            <a:r>
              <a:rPr lang="nl-NL" dirty="0"/>
              <a:t>, verder door. Hierdoor kunnen er voor</a:t>
            </a:r>
          </a:p>
          <a:p>
            <a:r>
              <a:rPr lang="nl-NL" dirty="0"/>
              <a:t>planten schadelijke gehaltes ammoniak ontstaan. </a:t>
            </a:r>
          </a:p>
        </p:txBody>
      </p:sp>
      <p:sp>
        <p:nvSpPr>
          <p:cNvPr id="4" name="Tijdelijke aanduiding voor dianummer 3"/>
          <p:cNvSpPr>
            <a:spLocks noGrp="1"/>
          </p:cNvSpPr>
          <p:nvPr>
            <p:ph type="sldNum" sz="quarter" idx="5"/>
          </p:nvPr>
        </p:nvSpPr>
        <p:spPr/>
        <p:txBody>
          <a:bodyPr/>
          <a:lstStyle/>
          <a:p>
            <a:fld id="{66CB5658-D67C-406B-94AD-86F6B9C6510E}" type="slidenum">
              <a:rPr lang="nl-NL" smtClean="0"/>
              <a:t>21</a:t>
            </a:fld>
            <a:endParaRPr lang="nl-NL"/>
          </a:p>
        </p:txBody>
      </p:sp>
    </p:spTree>
    <p:extLst>
      <p:ext uri="{BB962C8B-B14F-4D97-AF65-F5344CB8AC3E}">
        <p14:creationId xmlns:p14="http://schemas.microsoft.com/office/powerpoint/2010/main" val="51567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pH</a:t>
            </a:r>
          </a:p>
          <a:p>
            <a:r>
              <a:rPr lang="nl-NL" dirty="0"/>
              <a:t>Voor nitrificatie is pH een belangrijke factor. Nitrificerende bacteriën zetten namelijk</a:t>
            </a:r>
          </a:p>
          <a:p>
            <a:r>
              <a:rPr lang="nl-NL" dirty="0"/>
              <a:t>ammoniak om dat wordt gevormd bij hogere pH-waarden. In een substraat met een lage pH</a:t>
            </a:r>
          </a:p>
          <a:p>
            <a:r>
              <a:rPr lang="nl-NL" dirty="0"/>
              <a:t>zal dit veel langzamer verlopen.</a:t>
            </a:r>
          </a:p>
          <a:p>
            <a:r>
              <a:rPr lang="nl-NL" dirty="0"/>
              <a:t>Van substraatproductie tot start teelt</a:t>
            </a:r>
          </a:p>
          <a:p>
            <a:r>
              <a:rPr lang="nl-NL" dirty="0"/>
              <a:t>Het maakt uit wanneer een mengsel is gemaakt en wanneer het in gebruik wordt genomen.</a:t>
            </a:r>
          </a:p>
          <a:p>
            <a:r>
              <a:rPr lang="nl-NL" dirty="0"/>
              <a:t>Voor ingebruikname van het substraat om te zaaien/stekken, vindt onder anaerobe</a:t>
            </a:r>
          </a:p>
          <a:p>
            <a:r>
              <a:rPr lang="nl-NL" dirty="0"/>
              <a:t>Hoe hoog de pH bij de start van de teelt is, heeft invloed op de</a:t>
            </a:r>
          </a:p>
          <a:p>
            <a:r>
              <a:rPr lang="nl-NL" dirty="0"/>
              <a:t>mineralisatiesnelheid. </a:t>
            </a:r>
          </a:p>
          <a:p>
            <a:r>
              <a:rPr lang="nl-NL" dirty="0"/>
              <a:t>Vochtgehalte</a:t>
            </a:r>
          </a:p>
          <a:p>
            <a:r>
              <a:rPr lang="nl-NL" dirty="0"/>
              <a:t>In vers geproduceerde substraten is het vochtgehalte een belangrijke factor. Als een</a:t>
            </a:r>
          </a:p>
          <a:p>
            <a:r>
              <a:rPr lang="nl-NL" dirty="0"/>
              <a:t>substraat al vochtig is, dan vindt tijdens transport en opslag ook al mineralisatie plaats. </a:t>
            </a:r>
          </a:p>
          <a:p>
            <a:r>
              <a:rPr lang="nl-NL" dirty="0"/>
              <a:t>Temperatuur</a:t>
            </a:r>
          </a:p>
          <a:p>
            <a:r>
              <a:rPr lang="nl-NL" dirty="0"/>
              <a:t>Temperatuur speelt ook een belangrijke rol in de mineralisatiesnelheid. Mineralisatie gaat</a:t>
            </a:r>
          </a:p>
          <a:p>
            <a:r>
              <a:rPr lang="nl-NL" dirty="0"/>
              <a:t>sneller bij hogere temperaturen. Ook is er bij hogere temperaturen een hogere mate van</a:t>
            </a:r>
          </a:p>
          <a:p>
            <a:r>
              <a:rPr lang="nl-NL" dirty="0"/>
              <a:t>dissociatie van ammonium naar ammoniak.</a:t>
            </a:r>
          </a:p>
          <a:p>
            <a:r>
              <a:rPr lang="nl-NL" dirty="0"/>
              <a:t>Hoeveelheid Nitrosomonas en Nitrobacter</a:t>
            </a:r>
          </a:p>
          <a:p>
            <a:r>
              <a:rPr lang="nl-NL" dirty="0"/>
              <a:t>Als in een substraat de bacteriën Nitrosomonas en Nitrobacter of andere nitrificeerders niet</a:t>
            </a:r>
          </a:p>
          <a:p>
            <a:r>
              <a:rPr lang="nl-NL" dirty="0"/>
              <a:t>aanwezig zijn, dan blijft nitrificatie sowieso uit. Bijvoorbeeld in hoogveen zijn deze bacteriën</a:t>
            </a:r>
          </a:p>
          <a:p>
            <a:r>
              <a:rPr lang="nl-NL" dirty="0"/>
              <a:t>van nature vaak niet aanwezig. Aeroob-geproduceerde composten bevatten wel nitrificerende</a:t>
            </a:r>
          </a:p>
          <a:p>
            <a:r>
              <a:rPr lang="nl-NL" dirty="0"/>
              <a:t>bacteriën en kunnen hiervoor in substraten worden toegepast. Hierbij volstaat een dosering</a:t>
            </a:r>
          </a:p>
          <a:p>
            <a:r>
              <a:rPr lang="nl-NL" dirty="0"/>
              <a:t>van 5 tot 10 % op volumebasis.</a:t>
            </a:r>
          </a:p>
          <a:p>
            <a:r>
              <a:rPr lang="nl-NL" dirty="0"/>
              <a:t>Zuurstof</a:t>
            </a:r>
          </a:p>
          <a:p>
            <a:r>
              <a:rPr lang="nl-NL" dirty="0"/>
              <a:t>Omdat de dissociatie van ammonium naar ammoniak een aeroob proces is, is er zuurstof bij</a:t>
            </a:r>
          </a:p>
          <a:p>
            <a:r>
              <a:rPr lang="nl-NL" dirty="0"/>
              <a:t>nodig. Bij de start van een teelt, is dit vanzelfsprekend wel het geval. Tijdens de opslag</a:t>
            </a:r>
          </a:p>
          <a:p>
            <a:r>
              <a:rPr lang="nl-NL" dirty="0"/>
              <a:t>is dit een belangrijk aandachtspunt. Als mineralisatie onder zuurstofloze omstandigheden</a:t>
            </a:r>
          </a:p>
          <a:p>
            <a:r>
              <a:rPr lang="nl-NL" dirty="0"/>
              <a:t>plaatsvindt, dan kan dit door ammoniakvorming tot stikstofverlies leiden</a:t>
            </a:r>
          </a:p>
        </p:txBody>
      </p:sp>
      <p:sp>
        <p:nvSpPr>
          <p:cNvPr id="4" name="Tijdelijke aanduiding voor dianummer 3"/>
          <p:cNvSpPr>
            <a:spLocks noGrp="1"/>
          </p:cNvSpPr>
          <p:nvPr>
            <p:ph type="sldNum" sz="quarter" idx="5"/>
          </p:nvPr>
        </p:nvSpPr>
        <p:spPr/>
        <p:txBody>
          <a:bodyPr/>
          <a:lstStyle/>
          <a:p>
            <a:fld id="{66CB5658-D67C-406B-94AD-86F6B9C6510E}" type="slidenum">
              <a:rPr lang="nl-NL" smtClean="0"/>
              <a:t>25</a:t>
            </a:fld>
            <a:endParaRPr lang="nl-NL"/>
          </a:p>
        </p:txBody>
      </p:sp>
    </p:spTree>
    <p:extLst>
      <p:ext uri="{BB962C8B-B14F-4D97-AF65-F5344CB8AC3E}">
        <p14:creationId xmlns:p14="http://schemas.microsoft.com/office/powerpoint/2010/main" val="120033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Fytosanitaire risico’s</a:t>
            </a:r>
          </a:p>
          <a:p>
            <a:r>
              <a:rPr lang="nl-NL" dirty="0"/>
              <a:t>Bij nieuwe en bestaande grondstoffen moeten we risico’s onderkennen en, indien mogelijk, wegnemen. Het risico van een grondstof kan ook te hoog zijn, waarmee deze niet geschikt is voor het RHP-keurmerk.</a:t>
            </a:r>
          </a:p>
          <a:p>
            <a:endParaRPr lang="nl-NL" dirty="0"/>
          </a:p>
          <a:p>
            <a:r>
              <a:rPr lang="nl-NL" dirty="0" err="1"/>
              <a:t>Hygiënisatie</a:t>
            </a:r>
            <a:endParaRPr lang="nl-NL" dirty="0"/>
          </a:p>
          <a:p>
            <a:r>
              <a:rPr lang="nl-NL" dirty="0"/>
              <a:t>Bij bepaalde risiconiveaus is </a:t>
            </a:r>
            <a:r>
              <a:rPr lang="nl-NL" dirty="0" err="1"/>
              <a:t>hygiënisatie</a:t>
            </a:r>
            <a:r>
              <a:rPr lang="nl-NL" dirty="0"/>
              <a:t> van de grondstof nodig, bijv. door composteren, stomen of doorstralen. Met de Bacillus </a:t>
            </a:r>
            <a:r>
              <a:rPr lang="nl-NL" dirty="0" err="1"/>
              <a:t>globigii</a:t>
            </a:r>
            <a:r>
              <a:rPr lang="nl-NL" dirty="0"/>
              <a:t>-test kan worden beoordeeld of een </a:t>
            </a:r>
            <a:r>
              <a:rPr lang="nl-NL" dirty="0" err="1"/>
              <a:t>hygiënisatieproces</a:t>
            </a:r>
            <a:r>
              <a:rPr lang="nl-NL" dirty="0"/>
              <a:t> voldoende werkzaam is. </a:t>
            </a:r>
          </a:p>
          <a:p>
            <a:endParaRPr lang="nl-NL" dirty="0"/>
          </a:p>
          <a:p>
            <a:r>
              <a:rPr lang="nl-NL" dirty="0"/>
              <a:t>Onkruiden</a:t>
            </a:r>
          </a:p>
          <a:p>
            <a:r>
              <a:rPr lang="nl-NL" dirty="0"/>
              <a:t>Onkruiden kunnen ziekten meedragen of een teelt overwoekeren. Het verwijderen ervan kost tijd en geld. Onkruiden in grondstoffen moeten in het gehele proces zoveel mogelijk worden voorkomen, ter voorkoming van teeltschade hierdoor. Onkruiden zijn ook een goede indicator voor andere fytosanitaire risico’s. Worden onkruiden in een product aangetroffen, dan geeft dat aan dat het voorafgaande proces niet voldoende veilig is geweest. Het gevolg kan dus ook zijn dat het product meer risico’s met zich meedraagt, die in een laboratorium niet goed te testen zijn. In dit geval is procescontrole essentieel. </a:t>
            </a:r>
          </a:p>
          <a:p>
            <a:endParaRPr lang="nl-NL" dirty="0"/>
          </a:p>
          <a:p>
            <a:r>
              <a:rPr lang="nl-NL" dirty="0" err="1"/>
              <a:t>Planttoxische</a:t>
            </a:r>
            <a:r>
              <a:rPr lang="nl-NL" dirty="0"/>
              <a:t> stoffen en zichtbare verontreinigingen</a:t>
            </a:r>
          </a:p>
          <a:p>
            <a:r>
              <a:rPr lang="nl-NL" dirty="0"/>
              <a:t>Bijvoorbeeld glas, plastic, steen en metaal kun je zien in een grondstof. Er zijn methodieken voor om deze verontreinigingen uit te zoeken. Bij secundaire producten uit een primair proces uit een andere industrie, kunnen er hulpstoffen meekomen in de grondstof. Denk aan polyurethaanschuim waaraan matrasfabrikanten in het verleden voor de plant giftige kleurstoffen toevoegden. Verontreiniging van een grondstof kan ook plaatsvinden tijdens het proces, de opslag en transport. En dan zijn er nog verontreinigingen die niet direct plantgevaarlijk zijn, maar waar wel wettelijke eisen voor gelden, zoals zware metalen of PFAS.</a:t>
            </a:r>
          </a:p>
          <a:p>
            <a:endParaRPr lang="nl-NL" dirty="0"/>
          </a:p>
          <a:p>
            <a:r>
              <a:rPr lang="nl-NL" dirty="0"/>
              <a:t>Residuen van bestrijdingsmiddelen</a:t>
            </a:r>
          </a:p>
          <a:p>
            <a:r>
              <a:rPr lang="nl-NL" dirty="0"/>
              <a:t>Als we gaan werken met secundaire grondstoffen uit landbouw, tuinbouw en de voedingsindustrie, dan kunnen er residuen van bestrijdingsmiddelen meekomen. Voor planten zijn vooral herbiciden schadelijk. Dit wordt een belangrijk, nieuw thema de komende tijd. Het weegt mee in de beoordeling of een grondstof geschikt is om een veilig substraat mee te maken. En ook de </a:t>
            </a:r>
            <a:r>
              <a:rPr lang="nl-NL" dirty="0" err="1"/>
              <a:t>retailsector</a:t>
            </a:r>
            <a:r>
              <a:rPr lang="nl-NL" dirty="0"/>
              <a:t> stelt eisen op dit vlak.</a:t>
            </a:r>
          </a:p>
          <a:p>
            <a:endParaRPr lang="nl-NL" dirty="0"/>
          </a:p>
          <a:p>
            <a:r>
              <a:rPr lang="nl-NL" dirty="0"/>
              <a:t>Plantverdraagzaamheid</a:t>
            </a:r>
          </a:p>
          <a:p>
            <a:r>
              <a:rPr lang="nl-NL" dirty="0"/>
              <a:t>Met een groeitest kan RHP onder andere de veiligheid van een grondstof testen op enkele indicatorgewassen. Het is de ultieme test om te zien of een plant goed groeit op een grondstof. Toxiciteit die in laboratoriumonderzoek niet naar voren komt, wordt in een groeitest wel zichtbaar. Sinds kort kan RHP ook grovere grondstoffen goed testen door er een extract van te trekken. De groeitest kan nu dus op allerlei grondstoffen en fracties worden uitgevoerd. Daarbij kan ook worden gekeken naar een veilige dosering, al dan niet in combinatie met andere, nieuwe grondstoffen.</a:t>
            </a:r>
          </a:p>
        </p:txBody>
      </p:sp>
      <p:sp>
        <p:nvSpPr>
          <p:cNvPr id="4" name="Tijdelijke aanduiding voor dianummer 3"/>
          <p:cNvSpPr>
            <a:spLocks noGrp="1"/>
          </p:cNvSpPr>
          <p:nvPr>
            <p:ph type="sldNum" sz="quarter" idx="5"/>
          </p:nvPr>
        </p:nvSpPr>
        <p:spPr/>
        <p:txBody>
          <a:bodyPr/>
          <a:lstStyle/>
          <a:p>
            <a:fld id="{66CB5658-D67C-406B-94AD-86F6B9C6510E}" type="slidenum">
              <a:rPr lang="nl-NL" smtClean="0"/>
              <a:t>6</a:t>
            </a:fld>
            <a:endParaRPr lang="nl-NL"/>
          </a:p>
        </p:txBody>
      </p:sp>
    </p:spTree>
    <p:extLst>
      <p:ext uri="{BB962C8B-B14F-4D97-AF65-F5344CB8AC3E}">
        <p14:creationId xmlns:p14="http://schemas.microsoft.com/office/powerpoint/2010/main" val="367960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Beschikbaar voor de plant</a:t>
            </a:r>
          </a:p>
          <a:p>
            <a:r>
              <a:rPr lang="nl-NL" dirty="0"/>
              <a:t>Planten kunnen voedingselementen alleen opnemen uit het bodemvocht. Deze moeten daarin dan wel beschikbaar zijn. En graag in de juiste samenstelling. Een gebrek maar ook een overmaat aan bepaalde voedingselementen, kan tot plantschade leiden. Uitgezonderd bijvoorbeeld minerale wol en perliet, hebben de meeste grondstoffen een adsorptiecomplex (</a:t>
            </a:r>
            <a:r>
              <a:rPr lang="nl-NL" dirty="0" err="1"/>
              <a:t>Cation</a:t>
            </a:r>
            <a:r>
              <a:rPr lang="nl-NL" dirty="0"/>
              <a:t> Exchange </a:t>
            </a:r>
            <a:r>
              <a:rPr lang="nl-NL" dirty="0" err="1"/>
              <a:t>Capacity</a:t>
            </a:r>
            <a:r>
              <a:rPr lang="nl-NL" dirty="0"/>
              <a:t>; CEC) waarop kationen en anionen worden uitgewisseld. Wat overblijft in het bodemvocht (=de oplossing) is beschikbaar voor de plant om op te nemen. In groeimedia gaat het voornamelijk om de binding van kationen (H+, K+, NH4+, Ca2+, Mg2+, Na+, Fe2+, Mn2+, Zn2+, Cu2+) op het adsorptiecomplex.</a:t>
            </a:r>
          </a:p>
          <a:p>
            <a:endParaRPr lang="nl-NL" dirty="0"/>
          </a:p>
          <a:p>
            <a:r>
              <a:rPr lang="nl-NL" dirty="0"/>
              <a:t>pH</a:t>
            </a:r>
          </a:p>
          <a:p>
            <a:r>
              <a:rPr lang="nl-NL" dirty="0"/>
              <a:t>De concentratie H+ in de oplossing bepaalt de pH-waarde. Hoe meer H+, hoe lager de </a:t>
            </a:r>
            <a:r>
              <a:rPr lang="nl-NL" dirty="0" err="1"/>
              <a:t>pH.</a:t>
            </a:r>
            <a:r>
              <a:rPr lang="nl-NL" dirty="0"/>
              <a:t> Een plant neemt voedingselementen op door eerst H+ uit te scheiden. Door een te hoge concentratie H+ in de oplossing (dus een lage pH) kan een plant H+ moeilijk(er) uitscheiden en dus moeilijk(er) voedingselementen opnemen. De plant groeit hierdoor slechter, alsmede door de energie die dit kost. Dit gebeurt over het algemeen bij waarden richting pH 4. Om anionen (SO42-, HPO4-, NO3-) op te kunnen nemen, scheidt de plant OH- uit. Daardoor stijgt de pH in de oplossing. Door gericht te bemesten tijdens de teelt, kan de pH worden bijgestuurd. Met name de vorm waarin stikstof wordt gegeven (ammonium of nitraat) is hierbij belangrijk.</a:t>
            </a:r>
          </a:p>
          <a:p>
            <a:endParaRPr lang="nl-NL" dirty="0"/>
          </a:p>
          <a:p>
            <a:r>
              <a:rPr lang="nl-NL" dirty="0"/>
              <a:t>Grote of kleine buffer</a:t>
            </a:r>
          </a:p>
          <a:p>
            <a:r>
              <a:rPr lang="nl-NL" dirty="0"/>
              <a:t>Grondstoffen met een groot adsorptiecomplex kunnen veel kationen binden en daarmee voedingselementen en de pH beter bufferen. Dit zorgt voor evenwicht in de pH en voeding in de oplossing. De grootte van de pH-buffer wordt ook bepaald door het type binding (</a:t>
            </a:r>
            <a:r>
              <a:rPr lang="nl-NL" dirty="0" err="1"/>
              <a:t>huminezuur</a:t>
            </a:r>
            <a:r>
              <a:rPr lang="nl-NL" dirty="0"/>
              <a:t>, </a:t>
            </a:r>
            <a:r>
              <a:rPr lang="nl-NL" dirty="0" err="1"/>
              <a:t>vulvinezuur</a:t>
            </a:r>
            <a:r>
              <a:rPr lang="nl-NL" dirty="0"/>
              <a:t> en kleimineraal). De pH-buffer voor (nieuwe) grondstoffen kan RHP meten met een pH-bufferbepaling. De waarde wordt uitgedrukt als: </a:t>
            </a:r>
            <a:r>
              <a:rPr lang="nl-NL" dirty="0" err="1"/>
              <a:t>meq</a:t>
            </a:r>
            <a:r>
              <a:rPr lang="nl-NL" dirty="0"/>
              <a:t> H+/pH-punt. Bijvoorbeeld veen en compost hebben een grote pH-buffer, kokosgruis en houtvezel een kleine. Dezelfde buffer bindt naast H+ ook andere kationen. Kationen zoeken constant naar evenwicht. Een voorbeeld: als in de bemesting calcium (Ca) wordt verhoogd, dan zal dit zich grotendeels binden aan het complex en andere elementen, ook H+, worden dan van het complex afgeduwd. Zo is er alsnog maar een deel van de gegeven Ca direct beschikbaar in de oplossing voor de plant en nemen de gehaltes van andere kationen toe.</a:t>
            </a:r>
          </a:p>
          <a:p>
            <a:endParaRPr lang="nl-NL" dirty="0"/>
          </a:p>
          <a:p>
            <a:r>
              <a:rPr lang="nl-NL" dirty="0"/>
              <a:t>Bemesten en bekalken</a:t>
            </a:r>
          </a:p>
          <a:p>
            <a:r>
              <a:rPr lang="nl-NL" dirty="0"/>
              <a:t>Die kleinere buffer zorgt ervoor dat met nieuwe grondstoffen soms ook anders moet worden bemest en bekalkt. Nieuwe grondstoffen hebben doorgaans van nature al bepaalde voedingselementen bij zich, soms in hoge concentraties. Het is belangrijk om hier qua bemesting rekening mee te houden. RHP kan met de laboratoriumanalyse EN 1:5-extractie met water en CAT bepalen hoeveel voeding een grondstof bij zich draagt. </a:t>
            </a:r>
            <a:r>
              <a:rPr lang="nl-NL" dirty="0" err="1"/>
              <a:t>Bekalking</a:t>
            </a:r>
            <a:r>
              <a:rPr lang="nl-NL" dirty="0"/>
              <a:t> is soms niet nodig, omdat de pH al voldoende hoog is. Dan is mogelijk een aangepaste bemesting noodzakelijk om calcium en magnesium, die normaliter door de </a:t>
            </a:r>
            <a:r>
              <a:rPr lang="nl-NL" dirty="0" err="1"/>
              <a:t>bekalking</a:t>
            </a:r>
            <a:r>
              <a:rPr lang="nl-NL" dirty="0"/>
              <a:t> worden ingebracht, op het gewenste niveau te krijgen.</a:t>
            </a:r>
          </a:p>
          <a:p>
            <a:endParaRPr lang="nl-NL" dirty="0"/>
          </a:p>
          <a:p>
            <a:r>
              <a:rPr lang="nl-NL" dirty="0"/>
              <a:t>Stikstofimmobilisatie</a:t>
            </a:r>
          </a:p>
          <a:p>
            <a:r>
              <a:rPr lang="nl-NL" dirty="0"/>
              <a:t>Nieuwe grondstoffen zoals schors, houtvezel en </a:t>
            </a:r>
            <a:r>
              <a:rPr lang="nl-NL" dirty="0" err="1"/>
              <a:t>rijstkaf</a:t>
            </a:r>
            <a:r>
              <a:rPr lang="nl-NL" dirty="0"/>
              <a:t> en ook toekomstige grondstoffen zijn vaak nog relatief vers en daarmee minder stabiel. Bacteriën en schimmels kunnen een deel van de organische stof nog gemakkelijk afbreken. Zij verbruiken stikstof die eigenlijk voor de plant is bedoeld. Dit zorgt voor een tijdelijk stikstofgebrek voor de plant en dit kan soms maar ten dele worden gecompenseerd door bemesting. Zo’n stikstofgebrek kan een groot risico zijn voor een teelt. RHP heeft een stikstofimmobilisatietest ontwikkeld om te analyseren hoe grondstoffen zich over een langere termijn gedragen op dit gebied. Bijvoorbeeld veen, kokosproducten en compost onder het RHP-keurmerk komen stabiel uit de test.</a:t>
            </a:r>
          </a:p>
          <a:p>
            <a:endParaRPr lang="nl-NL" dirty="0"/>
          </a:p>
          <a:p>
            <a:r>
              <a:rPr lang="nl-NL" dirty="0"/>
              <a:t>Kortom, pH en voeding verdienen ook de aandacht als het gaat over nieuwe groeimedia. RHP gaat het komende jaar inzetten op het modelleren van de voedingsbalans en verdergaande kennis ontwikkelen op de in dit bericht genoemde analyses. Volgende maand lichten we fysische eigenschappen uit.</a:t>
            </a:r>
          </a:p>
        </p:txBody>
      </p:sp>
      <p:sp>
        <p:nvSpPr>
          <p:cNvPr id="4" name="Tijdelijke aanduiding voor dianummer 3"/>
          <p:cNvSpPr>
            <a:spLocks noGrp="1"/>
          </p:cNvSpPr>
          <p:nvPr>
            <p:ph type="sldNum" sz="quarter" idx="5"/>
          </p:nvPr>
        </p:nvSpPr>
        <p:spPr/>
        <p:txBody>
          <a:bodyPr/>
          <a:lstStyle/>
          <a:p>
            <a:fld id="{66CB5658-D67C-406B-94AD-86F6B9C6510E}" type="slidenum">
              <a:rPr lang="nl-NL" smtClean="0"/>
              <a:t>8</a:t>
            </a:fld>
            <a:endParaRPr lang="nl-NL"/>
          </a:p>
        </p:txBody>
      </p:sp>
    </p:spTree>
    <p:extLst>
      <p:ext uri="{BB962C8B-B14F-4D97-AF65-F5344CB8AC3E}">
        <p14:creationId xmlns:p14="http://schemas.microsoft.com/office/powerpoint/2010/main" val="356827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nl-NL" dirty="0">
                <a:latin typeface="Times" charset="0"/>
                <a:ea typeface="ＭＳ Ｐゴシック" charset="0"/>
                <a:cs typeface="ＭＳ Ｐゴシック" charset="0"/>
              </a:rPr>
              <a:t>Dit proces heet nitrificatie. Hierbij is zuurstof nodig. Substraten met een laag luchtpercentage of substraten waarop nat wordt geteeld, hebben een erg lage zuurstofvoorziening wat dit nitrificatieproces remt. Ook zijn de nitrificerende bacteriën van nature niet in alle substraten aanwezig, waardoor het proces niet altijd plaatsvindt.</a:t>
            </a: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Times" charset="0"/>
                <a:ea typeface="ＭＳ Ｐゴシック"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C7B8BC-458F-204A-A85D-DBA646736086}" type="slidenum">
              <a:rPr kumimoji="0" lang="nl-NL"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220614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nl-NL" dirty="0">
                <a:latin typeface="Times" charset="0"/>
                <a:ea typeface="ＭＳ Ｐゴシック" charset="0"/>
                <a:cs typeface="ＭＳ Ｐゴシック" charset="0"/>
              </a:rPr>
              <a:t>Kwekers kunnen hiermee sturen voor een goede pH-balans in hun teelt. Nog een nadeel van ammonium is dat het bij een hoge pH uiteenvalt in ammoniak (NH3) en H+. De toxische effecten van ammoniak op de stofwisseling van de plant zorgen voor schade aan de teelt. Enkele planten zijn in staat ammoniak snel te binden aan aminozuren, waardoor een negatief effect achterwege blijft. Ammoniak kan ook vervluchtigen, wat in een gesloten kas tot bladverbranding kan leiden.</a:t>
            </a: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Times" charset="0"/>
                <a:ea typeface="ＭＳ Ｐゴシック"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C7B8BC-458F-204A-A85D-DBA646736086}" type="slidenum">
              <a:rPr kumimoji="0" lang="nl-NL"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152143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nl-NL" dirty="0">
                <a:latin typeface="Times" charset="0"/>
                <a:ea typeface="ＭＳ Ｐゴシック" charset="0"/>
                <a:cs typeface="ＭＳ Ｐゴシック" charset="0"/>
              </a:rPr>
              <a:t>Ook als er klei aan een potgrond wordt toegevoegd, kan het fosfaatgehalte dalen. Dit kan het gevolg zijn van de vorming van calciumfosfaat, ijzerfosfaat of aluminiumfosfaat dat vervolgens neerslaat.</a:t>
            </a: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Times" charset="0"/>
                <a:ea typeface="ＭＳ Ｐゴシック"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C7B8BC-458F-204A-A85D-DBA646736086}" type="slidenum">
              <a:rPr kumimoji="0" lang="nl-NL"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301702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Times" charset="0"/>
                <a:ea typeface="ＭＳ Ｐゴシック"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C7B8BC-458F-204A-A85D-DBA646736086}" type="slidenum">
              <a:rPr kumimoji="0" lang="nl-NL"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412705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Times" charset="0"/>
                <a:ea typeface="ＭＳ Ｐゴシック"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C7B8BC-458F-204A-A85D-DBA646736086}" type="slidenum">
              <a:rPr kumimoji="0" lang="nl-NL"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289176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4" y="6142150"/>
            <a:ext cx="46800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410497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78E8D99-14FB-4157-BE6C-BEEC31BD1017}" type="datetimeFigureOut">
              <a:rPr lang="nl-NL" smtClean="0"/>
              <a:pPr/>
              <a:t>10-6-2023</a:t>
            </a:fld>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FF6276-FAD5-4226-87DC-22B089BBE7CD}" type="slidenum">
              <a:rPr lang="nl-NL" smtClean="0"/>
              <a:t>‹nr.›</a:t>
            </a:fld>
            <a:endParaRPr lang="nl-NL"/>
          </a:p>
        </p:txBody>
      </p:sp>
    </p:spTree>
    <p:extLst>
      <p:ext uri="{BB962C8B-B14F-4D97-AF65-F5344CB8AC3E}">
        <p14:creationId xmlns:p14="http://schemas.microsoft.com/office/powerpoint/2010/main" val="264407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4" y="6142151"/>
            <a:ext cx="4680065" cy="369332"/>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177018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37592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6195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171189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994880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660929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536883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309028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4" y="6142151"/>
            <a:ext cx="4680065" cy="369332"/>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336123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48720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nl-NL" altLang="nl-NL"/>
          </a:p>
        </p:txBody>
      </p:sp>
      <p:sp>
        <p:nvSpPr>
          <p:cNvPr id="3" name="Footer Placeholder 2"/>
          <p:cNvSpPr>
            <a:spLocks noGrp="1"/>
          </p:cNvSpPr>
          <p:nvPr>
            <p:ph type="ftr" sz="quarter" idx="11"/>
          </p:nvPr>
        </p:nvSpPr>
        <p:spPr/>
        <p:txBody>
          <a:bodyPr/>
          <a:lstStyle/>
          <a:p>
            <a:pPr>
              <a:defRPr/>
            </a:pPr>
            <a:endParaRPr lang="nl-NL" altLang="nl-NL"/>
          </a:p>
        </p:txBody>
      </p:sp>
      <p:sp>
        <p:nvSpPr>
          <p:cNvPr id="4" name="Slide Number Placeholder 3"/>
          <p:cNvSpPr>
            <a:spLocks noGrp="1"/>
          </p:cNvSpPr>
          <p:nvPr>
            <p:ph type="sldNum" sz="quarter" idx="12"/>
          </p:nvPr>
        </p:nvSpPr>
        <p:spPr/>
        <p:txBody>
          <a:bodyPr/>
          <a:lstStyle/>
          <a:p>
            <a:fld id="{6DDD7F14-322E-E344-938B-F3EF717BECDB}" type="slidenum">
              <a:rPr lang="nl-NL" smtClean="0"/>
              <a:pPr/>
              <a:t>‹nr.›</a:t>
            </a:fld>
            <a:endParaRPr lang="nl-NL"/>
          </a:p>
        </p:txBody>
      </p:sp>
    </p:spTree>
    <p:extLst>
      <p:ext uri="{BB962C8B-B14F-4D97-AF65-F5344CB8AC3E}">
        <p14:creationId xmlns:p14="http://schemas.microsoft.com/office/powerpoint/2010/main" val="300615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205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1531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68740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85782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0060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78790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4" y="6142150"/>
            <a:ext cx="46800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351521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444908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703" r:id="rId10"/>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5123301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hp.nl/nl/product/kokosproducten" TargetMode="External"/><Relationship Id="rId2" Type="http://schemas.openxmlformats.org/officeDocument/2006/relationships/hyperlink" Target="https://www.rhp.nl/nl/focus-op-voedingselementen-calcium" TargetMode="Externa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rhp.nl/nl/veiligheid-van-(nieuwe)-grondstoffen"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rhp.nl/nl/veiligheid-van-(nieuwe)-grondstoffe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rhp.nl/nl/ph-en-voeding"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620690"/>
            <a:ext cx="6622504" cy="864095"/>
          </a:xfrm>
        </p:spPr>
        <p:txBody>
          <a:bodyPr>
            <a:normAutofit/>
          </a:bodyPr>
          <a:lstStyle/>
          <a:p>
            <a:pPr algn="ctr"/>
            <a:r>
              <a:rPr lang="nl-NL" sz="2700" i="1" dirty="0"/>
              <a:t>Les 3 Bemesting en nieuwe substraten</a:t>
            </a:r>
          </a:p>
        </p:txBody>
      </p:sp>
      <p:sp>
        <p:nvSpPr>
          <p:cNvPr id="4" name="Ondertitel 3">
            <a:extLst>
              <a:ext uri="{FF2B5EF4-FFF2-40B4-BE49-F238E27FC236}">
                <a16:creationId xmlns:a16="http://schemas.microsoft.com/office/drawing/2014/main" id="{85149D4C-A1A1-4005-8D45-BB1E478CC60C}"/>
              </a:ext>
            </a:extLst>
          </p:cNvPr>
          <p:cNvSpPr>
            <a:spLocks noGrp="1"/>
          </p:cNvSpPr>
          <p:nvPr>
            <p:ph type="subTitle" idx="1"/>
          </p:nvPr>
        </p:nvSpPr>
        <p:spPr>
          <a:xfrm>
            <a:off x="2423592" y="5301064"/>
            <a:ext cx="6858000" cy="1655762"/>
          </a:xfrm>
        </p:spPr>
        <p:txBody>
          <a:bodyPr>
            <a:normAutofit/>
          </a:bodyPr>
          <a:lstStyle/>
          <a:p>
            <a:r>
              <a:rPr lang="nl-NL" sz="2400" b="1" i="1" dirty="0"/>
              <a:t>Periode 5</a:t>
            </a:r>
          </a:p>
          <a:p>
            <a:r>
              <a:rPr lang="nl-NL" sz="2400" b="1" i="1" dirty="0"/>
              <a:t>Bemesting P5</a:t>
            </a:r>
          </a:p>
          <a:p>
            <a:r>
              <a:rPr lang="nl-NL" sz="2400" b="1" i="1" dirty="0"/>
              <a:t>Substraat</a:t>
            </a:r>
          </a:p>
        </p:txBody>
      </p:sp>
      <p:pic>
        <p:nvPicPr>
          <p:cNvPr id="5" name="Afbeelding 4">
            <a:extLst>
              <a:ext uri="{FF2B5EF4-FFF2-40B4-BE49-F238E27FC236}">
                <a16:creationId xmlns:a16="http://schemas.microsoft.com/office/drawing/2014/main" id="{4137B987-64E3-4AA8-867E-8FDB614D3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072" y="2852936"/>
            <a:ext cx="1767474" cy="810092"/>
          </a:xfrm>
          <a:prstGeom prst="rect">
            <a:avLst/>
          </a:prstGeom>
        </p:spPr>
      </p:pic>
      <p:sp>
        <p:nvSpPr>
          <p:cNvPr id="8" name="Tekstvak 7">
            <a:extLst>
              <a:ext uri="{FF2B5EF4-FFF2-40B4-BE49-F238E27FC236}">
                <a16:creationId xmlns:a16="http://schemas.microsoft.com/office/drawing/2014/main" id="{42AB0A6D-F412-4396-B957-28B2D122EEB5}"/>
              </a:ext>
            </a:extLst>
          </p:cNvPr>
          <p:cNvSpPr txBox="1"/>
          <p:nvPr/>
        </p:nvSpPr>
        <p:spPr>
          <a:xfrm>
            <a:off x="7680176" y="5949280"/>
            <a:ext cx="2736304" cy="369332"/>
          </a:xfrm>
          <a:prstGeom prst="rect">
            <a:avLst/>
          </a:prstGeom>
          <a:noFill/>
        </p:spPr>
        <p:txBody>
          <a:bodyPr wrap="square" rtlCol="0">
            <a:spAutoFit/>
          </a:bodyPr>
          <a:lstStyle/>
          <a:p>
            <a:r>
              <a:rPr lang="nl-NL" dirty="0"/>
              <a:t>Bron: RHP</a:t>
            </a:r>
          </a:p>
        </p:txBody>
      </p:sp>
      <p:pic>
        <p:nvPicPr>
          <p:cNvPr id="6" name="Afbeelding 5">
            <a:extLst>
              <a:ext uri="{FF2B5EF4-FFF2-40B4-BE49-F238E27FC236}">
                <a16:creationId xmlns:a16="http://schemas.microsoft.com/office/drawing/2014/main" id="{DFFF76DC-25AE-44E9-8B69-78BF9B2539F2}"/>
              </a:ext>
            </a:extLst>
          </p:cNvPr>
          <p:cNvPicPr>
            <a:picLocks noChangeAspect="1"/>
          </p:cNvPicPr>
          <p:nvPr/>
        </p:nvPicPr>
        <p:blipFill>
          <a:blip r:embed="rId4"/>
          <a:stretch>
            <a:fillRect/>
          </a:stretch>
        </p:blipFill>
        <p:spPr>
          <a:xfrm>
            <a:off x="2514600" y="1968397"/>
            <a:ext cx="5562933" cy="2645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52589" y="1124745"/>
            <a:ext cx="5686822" cy="987425"/>
          </a:xfrm>
        </p:spPr>
        <p:txBody>
          <a:bodyPr/>
          <a:lstStyle/>
          <a:p>
            <a:r>
              <a:rPr lang="nl-NL" sz="4000" dirty="0">
                <a:latin typeface="Tahoma" charset="0"/>
                <a:ea typeface="ＭＳ Ｐゴシック" charset="0"/>
                <a:cs typeface="ＭＳ Ｐゴシック" charset="0"/>
              </a:rPr>
              <a:t>Stikstof</a:t>
            </a:r>
          </a:p>
        </p:txBody>
      </p:sp>
      <p:sp>
        <p:nvSpPr>
          <p:cNvPr id="5123" name="Rectangle 3"/>
          <p:cNvSpPr>
            <a:spLocks noGrp="1" noChangeArrowheads="1"/>
          </p:cNvSpPr>
          <p:nvPr>
            <p:ph idx="1"/>
          </p:nvPr>
        </p:nvSpPr>
        <p:spPr>
          <a:xfrm>
            <a:off x="2209800" y="2514600"/>
            <a:ext cx="7772400" cy="3530600"/>
          </a:xfrm>
        </p:spPr>
        <p:txBody>
          <a:bodyPr/>
          <a:lstStyle/>
          <a:p>
            <a:pPr eaLnBrk="1" hangingPunct="1">
              <a:buFontTx/>
              <a:buNone/>
            </a:pPr>
            <a:endParaRPr lang="nl-NL" dirty="0">
              <a:latin typeface="Tahoma" charset="0"/>
              <a:ea typeface="ＭＳ Ｐゴシック" charset="0"/>
              <a:cs typeface="ＭＳ Ｐゴシック" charset="0"/>
            </a:endParaRPr>
          </a:p>
          <a:p>
            <a:pPr eaLnBrk="1" hangingPunct="1">
              <a:buFontTx/>
              <a:buNone/>
            </a:pPr>
            <a:r>
              <a:rPr lang="nl-NL" dirty="0">
                <a:latin typeface="Tahoma" charset="0"/>
                <a:ea typeface="ＭＳ Ｐゴシック" charset="0"/>
                <a:cs typeface="ＭＳ Ｐゴシック" charset="0"/>
              </a:rPr>
              <a:t>          </a:t>
            </a:r>
          </a:p>
          <a:p>
            <a:pPr eaLnBrk="1" hangingPunct="1">
              <a:buFontTx/>
              <a:buNone/>
            </a:pPr>
            <a:endParaRPr lang="nl-NL" dirty="0">
              <a:latin typeface="Tahoma" charset="0"/>
              <a:ea typeface="ＭＳ Ｐゴシック" charset="0"/>
              <a:cs typeface="ＭＳ Ｐゴシック" charset="0"/>
            </a:endParaRPr>
          </a:p>
        </p:txBody>
      </p:sp>
      <p:sp>
        <p:nvSpPr>
          <p:cNvPr id="4" name="Rechthoek 3">
            <a:extLst>
              <a:ext uri="{FF2B5EF4-FFF2-40B4-BE49-F238E27FC236}">
                <a16:creationId xmlns:a16="http://schemas.microsoft.com/office/drawing/2014/main" id="{8C404035-F3D1-4CBC-929A-456F8A3DC205}"/>
              </a:ext>
            </a:extLst>
          </p:cNvPr>
          <p:cNvSpPr/>
          <p:nvPr/>
        </p:nvSpPr>
        <p:spPr>
          <a:xfrm>
            <a:off x="280219" y="1890216"/>
            <a:ext cx="9701981" cy="2677656"/>
          </a:xfrm>
          <a:prstGeom prst="rect">
            <a:avLst/>
          </a:prstGeom>
        </p:spPr>
        <p:txBody>
          <a:bodyPr wrap="square">
            <a:spAutoFit/>
          </a:bodyPr>
          <a:lstStyle/>
          <a:p>
            <a:r>
              <a:rPr lang="nl-NL" sz="2400" b="1" dirty="0">
                <a:latin typeface="+mj-lt"/>
              </a:rPr>
              <a:t>Effect op pH</a:t>
            </a:r>
          </a:p>
          <a:p>
            <a:br>
              <a:rPr lang="nl-NL" sz="2400" dirty="0">
                <a:solidFill>
                  <a:srgbClr val="5B9BD5">
                    <a:lumMod val="75000"/>
                  </a:srgbClr>
                </a:solidFill>
                <a:latin typeface="+mj-lt"/>
              </a:rPr>
            </a:br>
            <a:r>
              <a:rPr lang="nl-NL" sz="2400" dirty="0">
                <a:solidFill>
                  <a:srgbClr val="666666"/>
                </a:solidFill>
                <a:latin typeface="+mj-lt"/>
              </a:rPr>
              <a:t>Het effect van meststoffen met een hoger gehalte ammonium (NH4+) is een (meestal ongewenste) verlaging van de pH in het teeltmedium.</a:t>
            </a:r>
          </a:p>
          <a:p>
            <a:endParaRPr lang="nl-NL" sz="2400" dirty="0">
              <a:solidFill>
                <a:srgbClr val="666666"/>
              </a:solidFill>
              <a:latin typeface="+mj-lt"/>
            </a:endParaRPr>
          </a:p>
          <a:p>
            <a:r>
              <a:rPr lang="nl-NL" sz="2400" dirty="0">
                <a:solidFill>
                  <a:srgbClr val="666666"/>
                </a:solidFill>
                <a:latin typeface="+mj-lt"/>
              </a:rPr>
              <a:t>Dit komt omdat plantwortels als reactie hierop H+-ionen gaan afstaan. Met een hoger nitraatgehalte (NO3-), stijgt de pH juist. </a:t>
            </a:r>
            <a:endParaRPr lang="nl-NL" sz="2400" dirty="0">
              <a:solidFill>
                <a:prstClr val="black"/>
              </a:solidFill>
              <a:latin typeface="+mj-lt"/>
            </a:endParaRPr>
          </a:p>
        </p:txBody>
      </p:sp>
      <p:pic>
        <p:nvPicPr>
          <p:cNvPr id="2" name="Afbeelding 1">
            <a:extLst>
              <a:ext uri="{FF2B5EF4-FFF2-40B4-BE49-F238E27FC236}">
                <a16:creationId xmlns:a16="http://schemas.microsoft.com/office/drawing/2014/main" id="{43E4EB08-2F35-4AD0-BD8C-3192703DAF0B}"/>
              </a:ext>
            </a:extLst>
          </p:cNvPr>
          <p:cNvPicPr>
            <a:picLocks noChangeAspect="1"/>
          </p:cNvPicPr>
          <p:nvPr/>
        </p:nvPicPr>
        <p:blipFill>
          <a:blip r:embed="rId3"/>
          <a:stretch>
            <a:fillRect/>
          </a:stretch>
        </p:blipFill>
        <p:spPr>
          <a:xfrm>
            <a:off x="3308736" y="4714016"/>
            <a:ext cx="4789086" cy="2038477"/>
          </a:xfrm>
          <a:prstGeom prst="rect">
            <a:avLst/>
          </a:prstGeom>
        </p:spPr>
      </p:pic>
    </p:spTree>
    <p:extLst>
      <p:ext uri="{BB962C8B-B14F-4D97-AF65-F5344CB8AC3E}">
        <p14:creationId xmlns:p14="http://schemas.microsoft.com/office/powerpoint/2010/main" val="284657974"/>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52589" y="1124745"/>
            <a:ext cx="5686822" cy="987425"/>
          </a:xfrm>
        </p:spPr>
        <p:txBody>
          <a:bodyPr/>
          <a:lstStyle/>
          <a:p>
            <a:r>
              <a:rPr lang="nl-NL" sz="4000" dirty="0">
                <a:latin typeface="Tahoma" charset="0"/>
                <a:ea typeface="ＭＳ Ｐゴシック" charset="0"/>
                <a:cs typeface="ＭＳ Ｐゴシック" charset="0"/>
              </a:rPr>
              <a:t>P Fosfaat</a:t>
            </a:r>
          </a:p>
        </p:txBody>
      </p:sp>
      <p:sp>
        <p:nvSpPr>
          <p:cNvPr id="2" name="Tijdelijke aanduiding voor inhoud 1"/>
          <p:cNvSpPr>
            <a:spLocks noGrp="1"/>
          </p:cNvSpPr>
          <p:nvPr>
            <p:ph idx="1"/>
          </p:nvPr>
        </p:nvSpPr>
        <p:spPr>
          <a:xfrm>
            <a:off x="339213" y="1844824"/>
            <a:ext cx="9556955" cy="4251176"/>
          </a:xfrm>
        </p:spPr>
        <p:txBody>
          <a:bodyPr>
            <a:normAutofit/>
          </a:bodyPr>
          <a:lstStyle/>
          <a:p>
            <a:pPr indent="0">
              <a:buNone/>
            </a:pPr>
            <a:r>
              <a:rPr lang="nl-NL" sz="2400" b="1" dirty="0">
                <a:solidFill>
                  <a:schemeClr val="tx1"/>
                </a:solidFill>
              </a:rPr>
              <a:t>In welke vormen komt fosfor voor? </a:t>
            </a:r>
          </a:p>
          <a:p>
            <a:pPr indent="0">
              <a:buNone/>
            </a:pPr>
            <a:r>
              <a:rPr lang="nl-NL" sz="2400" dirty="0">
                <a:solidFill>
                  <a:srgbClr val="666666"/>
                </a:solidFill>
              </a:rPr>
              <a:t>De aanwezigheid van veel calcium kan ervoor zorgen dat het slecht oplosbare calciumfosfaat ontstaat. Hiermee verlaagt de hoeveelheid oplosbaar fosfaat in het substraat. </a:t>
            </a:r>
          </a:p>
          <a:p>
            <a:pPr indent="0">
              <a:buNone/>
            </a:pPr>
            <a:endParaRPr lang="nl-NL" sz="2400" dirty="0">
              <a:solidFill>
                <a:srgbClr val="666666"/>
              </a:solidFill>
            </a:endParaRPr>
          </a:p>
          <a:p>
            <a:pPr indent="0">
              <a:buNone/>
            </a:pPr>
            <a:r>
              <a:rPr lang="nl-NL" sz="2400" dirty="0">
                <a:solidFill>
                  <a:srgbClr val="666666"/>
                </a:solidFill>
              </a:rPr>
              <a:t>Bij dezelfde meststoffengift geldt: hoe zure grondstoffen in de potgrond, hoe lager het fosfaatniveau. </a:t>
            </a:r>
          </a:p>
          <a:p>
            <a:pPr indent="0">
              <a:buNone/>
            </a:pPr>
            <a:endParaRPr lang="nl-NL" sz="2400" dirty="0">
              <a:solidFill>
                <a:srgbClr val="666666"/>
              </a:solidFill>
            </a:endParaRPr>
          </a:p>
          <a:p>
            <a:pPr indent="0">
              <a:buNone/>
            </a:pPr>
            <a:r>
              <a:rPr lang="nl-NL" sz="2400" dirty="0">
                <a:solidFill>
                  <a:srgbClr val="666666"/>
                </a:solidFill>
              </a:rPr>
              <a:t>Dit komt doordat er meer kalk in zulke potgronden wordt gedoseerd, waardoor er meer calciumfosfaat wordt gevormd dat dus slecht oplosbaar is en neerslaat. </a:t>
            </a:r>
          </a:p>
        </p:txBody>
      </p:sp>
      <p:pic>
        <p:nvPicPr>
          <p:cNvPr id="5" name="Afbeelding 4">
            <a:extLst>
              <a:ext uri="{FF2B5EF4-FFF2-40B4-BE49-F238E27FC236}">
                <a16:creationId xmlns:a16="http://schemas.microsoft.com/office/drawing/2014/main" id="{FE53CBAA-0F77-4994-879D-373F3EF1E1EA}"/>
              </a:ext>
            </a:extLst>
          </p:cNvPr>
          <p:cNvPicPr>
            <a:picLocks noChangeAspect="1"/>
          </p:cNvPicPr>
          <p:nvPr/>
        </p:nvPicPr>
        <p:blipFill>
          <a:blip r:embed="rId3"/>
          <a:stretch>
            <a:fillRect/>
          </a:stretch>
        </p:blipFill>
        <p:spPr>
          <a:xfrm>
            <a:off x="6447445" y="189855"/>
            <a:ext cx="5405342" cy="1654969"/>
          </a:xfrm>
          <a:prstGeom prst="rect">
            <a:avLst/>
          </a:prstGeom>
        </p:spPr>
      </p:pic>
    </p:spTree>
    <p:extLst>
      <p:ext uri="{BB962C8B-B14F-4D97-AF65-F5344CB8AC3E}">
        <p14:creationId xmlns:p14="http://schemas.microsoft.com/office/powerpoint/2010/main" val="2742566189"/>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52589" y="1124745"/>
            <a:ext cx="5686822" cy="987425"/>
          </a:xfrm>
        </p:spPr>
        <p:txBody>
          <a:bodyPr/>
          <a:lstStyle/>
          <a:p>
            <a:r>
              <a:rPr lang="nl-NL" sz="4000" dirty="0">
                <a:latin typeface="Tahoma" charset="0"/>
                <a:ea typeface="ＭＳ Ｐゴシック" charset="0"/>
                <a:cs typeface="ＭＳ Ｐゴシック" charset="0"/>
              </a:rPr>
              <a:t>K Kalium</a:t>
            </a:r>
          </a:p>
        </p:txBody>
      </p:sp>
      <p:sp>
        <p:nvSpPr>
          <p:cNvPr id="3" name="Rechthoek 2">
            <a:extLst>
              <a:ext uri="{FF2B5EF4-FFF2-40B4-BE49-F238E27FC236}">
                <a16:creationId xmlns:a16="http://schemas.microsoft.com/office/drawing/2014/main" id="{4793C9B1-8683-4456-B291-A5D081ED6453}"/>
              </a:ext>
            </a:extLst>
          </p:cNvPr>
          <p:cNvSpPr/>
          <p:nvPr/>
        </p:nvSpPr>
        <p:spPr>
          <a:xfrm>
            <a:off x="294968" y="1905506"/>
            <a:ext cx="9731975" cy="4154984"/>
          </a:xfrm>
          <a:prstGeom prst="rect">
            <a:avLst/>
          </a:prstGeom>
        </p:spPr>
        <p:txBody>
          <a:bodyPr wrap="square">
            <a:spAutoFit/>
          </a:bodyPr>
          <a:lstStyle/>
          <a:p>
            <a:r>
              <a:rPr lang="nl-NL" sz="2400" b="1" dirty="0"/>
              <a:t>In welke vormen komt kalium voor?</a:t>
            </a:r>
          </a:p>
          <a:p>
            <a:r>
              <a:rPr lang="nl-NL" sz="2400" dirty="0">
                <a:solidFill>
                  <a:srgbClr val="666666"/>
                </a:solidFill>
              </a:rPr>
              <a:t>Kalium zit in minerale en organische meststoffen. </a:t>
            </a:r>
          </a:p>
          <a:p>
            <a:endParaRPr lang="nl-NL" sz="2400" dirty="0">
              <a:solidFill>
                <a:srgbClr val="666666"/>
              </a:solidFill>
            </a:endParaRPr>
          </a:p>
          <a:p>
            <a:r>
              <a:rPr lang="nl-NL" sz="2400" dirty="0">
                <a:solidFill>
                  <a:srgbClr val="666666"/>
                </a:solidFill>
              </a:rPr>
              <a:t>Kalium kan gebonden worden aan een </a:t>
            </a:r>
            <a:r>
              <a:rPr lang="nl-NL" sz="2400" dirty="0" err="1">
                <a:solidFill>
                  <a:srgbClr val="666666"/>
                </a:solidFill>
              </a:rPr>
              <a:t>adsortiecomplex</a:t>
            </a:r>
            <a:r>
              <a:rPr lang="nl-NL" sz="2400" dirty="0">
                <a:solidFill>
                  <a:srgbClr val="666666"/>
                </a:solidFill>
              </a:rPr>
              <a:t>, zoals die er zijn bij zwaar verteerd veen (tuinturf), klei (in potgrond met klei) en kokosgruis. </a:t>
            </a:r>
          </a:p>
          <a:p>
            <a:endParaRPr lang="nl-NL" sz="2400" dirty="0">
              <a:solidFill>
                <a:srgbClr val="666666"/>
              </a:solidFill>
            </a:endParaRPr>
          </a:p>
          <a:p>
            <a:r>
              <a:rPr lang="nl-NL" sz="2400" dirty="0">
                <a:solidFill>
                  <a:srgbClr val="666666"/>
                </a:solidFill>
              </a:rPr>
              <a:t>Bij </a:t>
            </a:r>
            <a:r>
              <a:rPr lang="nl-NL" sz="2400" dirty="0" err="1">
                <a:solidFill>
                  <a:srgbClr val="666666"/>
                </a:solidFill>
              </a:rPr>
              <a:t>potgrondmengels</a:t>
            </a:r>
            <a:r>
              <a:rPr lang="nl-NL" sz="2400" dirty="0">
                <a:solidFill>
                  <a:srgbClr val="666666"/>
                </a:solidFill>
              </a:rPr>
              <a:t> met tuinturf is er altijd wat meer adsorptie van kalium vergeleken met potgrondmengsels met </a:t>
            </a:r>
            <a:r>
              <a:rPr lang="nl-NL" sz="2400" dirty="0" err="1">
                <a:solidFill>
                  <a:srgbClr val="666666"/>
                </a:solidFill>
              </a:rPr>
              <a:t>witveen</a:t>
            </a:r>
            <a:r>
              <a:rPr lang="nl-NL" sz="2400" dirty="0">
                <a:solidFill>
                  <a:srgbClr val="666666"/>
                </a:solidFill>
              </a:rPr>
              <a:t>. Dit komt doordat de grootte van het adsorptiecomplex verschilt per veentype.</a:t>
            </a:r>
          </a:p>
          <a:p>
            <a:r>
              <a:rPr lang="nl-NL" sz="2400" dirty="0">
                <a:solidFill>
                  <a:srgbClr val="666666"/>
                </a:solidFill>
              </a:rPr>
              <a:t> </a:t>
            </a:r>
          </a:p>
        </p:txBody>
      </p:sp>
      <p:pic>
        <p:nvPicPr>
          <p:cNvPr id="2" name="Afbeelding 1">
            <a:extLst>
              <a:ext uri="{FF2B5EF4-FFF2-40B4-BE49-F238E27FC236}">
                <a16:creationId xmlns:a16="http://schemas.microsoft.com/office/drawing/2014/main" id="{EC7BA486-EB78-4CEC-8636-B2CFABF7FA6B}"/>
              </a:ext>
            </a:extLst>
          </p:cNvPr>
          <p:cNvPicPr>
            <a:picLocks noChangeAspect="1"/>
          </p:cNvPicPr>
          <p:nvPr/>
        </p:nvPicPr>
        <p:blipFill>
          <a:blip r:embed="rId3"/>
          <a:stretch>
            <a:fillRect/>
          </a:stretch>
        </p:blipFill>
        <p:spPr>
          <a:xfrm>
            <a:off x="8115824" y="457995"/>
            <a:ext cx="3419475" cy="1333500"/>
          </a:xfrm>
          <a:prstGeom prst="rect">
            <a:avLst/>
          </a:prstGeom>
        </p:spPr>
      </p:pic>
    </p:spTree>
    <p:extLst>
      <p:ext uri="{BB962C8B-B14F-4D97-AF65-F5344CB8AC3E}">
        <p14:creationId xmlns:p14="http://schemas.microsoft.com/office/powerpoint/2010/main" val="152642744"/>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52589" y="1124745"/>
            <a:ext cx="5686822" cy="987425"/>
          </a:xfrm>
        </p:spPr>
        <p:txBody>
          <a:bodyPr/>
          <a:lstStyle/>
          <a:p>
            <a:r>
              <a:rPr lang="nl-NL" sz="4000" dirty="0">
                <a:latin typeface="Tahoma" charset="0"/>
                <a:ea typeface="ＭＳ Ｐゴシック" charset="0"/>
                <a:cs typeface="ＭＳ Ｐゴシック" charset="0"/>
              </a:rPr>
              <a:t>K Kalium en Kokos</a:t>
            </a:r>
          </a:p>
        </p:txBody>
      </p:sp>
      <p:sp>
        <p:nvSpPr>
          <p:cNvPr id="3" name="Rechthoek 2">
            <a:extLst>
              <a:ext uri="{FF2B5EF4-FFF2-40B4-BE49-F238E27FC236}">
                <a16:creationId xmlns:a16="http://schemas.microsoft.com/office/drawing/2014/main" id="{4793C9B1-8683-4456-B291-A5D081ED6453}"/>
              </a:ext>
            </a:extLst>
          </p:cNvPr>
          <p:cNvSpPr/>
          <p:nvPr/>
        </p:nvSpPr>
        <p:spPr>
          <a:xfrm>
            <a:off x="501445" y="1965800"/>
            <a:ext cx="10056440" cy="3416320"/>
          </a:xfrm>
          <a:prstGeom prst="rect">
            <a:avLst/>
          </a:prstGeom>
        </p:spPr>
        <p:txBody>
          <a:bodyPr wrap="square">
            <a:spAutoFit/>
          </a:bodyPr>
          <a:lstStyle/>
          <a:p>
            <a:r>
              <a:rPr lang="nl-NL" sz="2400" b="1" dirty="0"/>
              <a:t>In welke vormen komt kalium voor?</a:t>
            </a:r>
          </a:p>
          <a:p>
            <a:r>
              <a:rPr lang="nl-NL" sz="2400" b="1" dirty="0">
                <a:solidFill>
                  <a:srgbClr val="666666"/>
                </a:solidFill>
              </a:rPr>
              <a:t>Van kokosgruis is bekend dat het adsorptiecomplex al voor ongeveer 75 procent is bezet met kalium</a:t>
            </a:r>
            <a:r>
              <a:rPr lang="nl-NL" sz="2400" dirty="0">
                <a:solidFill>
                  <a:srgbClr val="666666"/>
                </a:solidFill>
              </a:rPr>
              <a:t>. Wanneer het kokosgruis niet vóór gebruik wordt bewerkt, komt er aanzienlijk veel kalium (tot 20 </a:t>
            </a:r>
            <a:r>
              <a:rPr lang="nl-NL" sz="2400" dirty="0" err="1">
                <a:solidFill>
                  <a:srgbClr val="666666"/>
                </a:solidFill>
              </a:rPr>
              <a:t>mmol</a:t>
            </a:r>
            <a:r>
              <a:rPr lang="nl-NL" sz="2400" dirty="0">
                <a:solidFill>
                  <a:srgbClr val="666666"/>
                </a:solidFill>
              </a:rPr>
              <a:t>/l) vrij in de teelt. </a:t>
            </a:r>
          </a:p>
          <a:p>
            <a:endParaRPr lang="nl-NL" sz="2400" dirty="0">
              <a:solidFill>
                <a:srgbClr val="666666"/>
              </a:solidFill>
            </a:endParaRPr>
          </a:p>
          <a:p>
            <a:r>
              <a:rPr lang="nl-NL" sz="2400" dirty="0">
                <a:solidFill>
                  <a:srgbClr val="666666"/>
                </a:solidFill>
              </a:rPr>
              <a:t>Compost bevat een hoog kaliumgehalte waardoor er in een potgrondmengsel met compost maar weinig kalium toegevoegd hoeft te worden.</a:t>
            </a:r>
          </a:p>
        </p:txBody>
      </p:sp>
      <p:pic>
        <p:nvPicPr>
          <p:cNvPr id="2" name="Afbeelding 1">
            <a:extLst>
              <a:ext uri="{FF2B5EF4-FFF2-40B4-BE49-F238E27FC236}">
                <a16:creationId xmlns:a16="http://schemas.microsoft.com/office/drawing/2014/main" id="{99CE4211-A265-4FF7-9563-3612CC0105A2}"/>
              </a:ext>
            </a:extLst>
          </p:cNvPr>
          <p:cNvPicPr>
            <a:picLocks noChangeAspect="1"/>
          </p:cNvPicPr>
          <p:nvPr/>
        </p:nvPicPr>
        <p:blipFill>
          <a:blip r:embed="rId3"/>
          <a:stretch>
            <a:fillRect/>
          </a:stretch>
        </p:blipFill>
        <p:spPr>
          <a:xfrm>
            <a:off x="9324397" y="264320"/>
            <a:ext cx="2466975" cy="1847850"/>
          </a:xfrm>
          <a:prstGeom prst="rect">
            <a:avLst/>
          </a:prstGeom>
        </p:spPr>
      </p:pic>
    </p:spTree>
    <p:extLst>
      <p:ext uri="{BB962C8B-B14F-4D97-AF65-F5344CB8AC3E}">
        <p14:creationId xmlns:p14="http://schemas.microsoft.com/office/powerpoint/2010/main" val="4051318061"/>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91544" y="208209"/>
            <a:ext cx="5686822" cy="987425"/>
          </a:xfrm>
        </p:spPr>
        <p:txBody>
          <a:bodyPr/>
          <a:lstStyle/>
          <a:p>
            <a:r>
              <a:rPr lang="nl-NL" sz="4000" dirty="0">
                <a:latin typeface="Tahoma" charset="0"/>
                <a:ea typeface="ＭＳ Ｐゴシック" charset="0"/>
                <a:cs typeface="ＭＳ Ｐゴシック" charset="0"/>
              </a:rPr>
              <a:t>Calcium</a:t>
            </a:r>
          </a:p>
        </p:txBody>
      </p:sp>
      <p:sp>
        <p:nvSpPr>
          <p:cNvPr id="5123" name="Rectangle 3"/>
          <p:cNvSpPr>
            <a:spLocks noGrp="1" noChangeArrowheads="1"/>
          </p:cNvSpPr>
          <p:nvPr>
            <p:ph type="body" idx="1"/>
          </p:nvPr>
        </p:nvSpPr>
        <p:spPr>
          <a:xfrm>
            <a:off x="2209800" y="2514600"/>
            <a:ext cx="7772400" cy="3530600"/>
          </a:xfrm>
        </p:spPr>
        <p:txBody>
          <a:bodyPr/>
          <a:lstStyle/>
          <a:p>
            <a:pPr eaLnBrk="1" hangingPunct="1">
              <a:buFontTx/>
              <a:buNone/>
            </a:pPr>
            <a:endParaRPr lang="nl-NL">
              <a:latin typeface="Tahoma" charset="0"/>
              <a:ea typeface="ＭＳ Ｐゴシック" charset="0"/>
              <a:cs typeface="ＭＳ Ｐゴシック" charset="0"/>
            </a:endParaRPr>
          </a:p>
          <a:p>
            <a:pPr eaLnBrk="1" hangingPunct="1">
              <a:buFontTx/>
              <a:buNone/>
            </a:pPr>
            <a:r>
              <a:rPr lang="nl-NL" dirty="0">
                <a:latin typeface="Tahoma" charset="0"/>
                <a:ea typeface="ＭＳ Ｐゴシック" charset="0"/>
                <a:cs typeface="ＭＳ Ｐゴシック" charset="0"/>
              </a:rPr>
              <a:t>          </a:t>
            </a:r>
          </a:p>
          <a:p>
            <a:pPr eaLnBrk="1" hangingPunct="1">
              <a:buFontTx/>
              <a:buNone/>
            </a:pPr>
            <a:endParaRPr lang="nl-NL" dirty="0">
              <a:latin typeface="Tahoma" charset="0"/>
              <a:ea typeface="ＭＳ Ｐゴシック" charset="0"/>
              <a:cs typeface="ＭＳ Ｐゴシック" charset="0"/>
            </a:endParaRPr>
          </a:p>
        </p:txBody>
      </p:sp>
      <p:sp>
        <p:nvSpPr>
          <p:cNvPr id="2" name="Rechthoek 1">
            <a:extLst>
              <a:ext uri="{FF2B5EF4-FFF2-40B4-BE49-F238E27FC236}">
                <a16:creationId xmlns:a16="http://schemas.microsoft.com/office/drawing/2014/main" id="{C731B86D-8ABF-4D16-AE94-914B640B9DE5}"/>
              </a:ext>
            </a:extLst>
          </p:cNvPr>
          <p:cNvSpPr/>
          <p:nvPr/>
        </p:nvSpPr>
        <p:spPr>
          <a:xfrm>
            <a:off x="265471" y="909747"/>
            <a:ext cx="9354457" cy="3785652"/>
          </a:xfrm>
          <a:prstGeom prst="rect">
            <a:avLst/>
          </a:prstGeom>
        </p:spPr>
        <p:txBody>
          <a:bodyPr wrap="square">
            <a:spAutoFit/>
          </a:bodyPr>
          <a:lstStyle/>
          <a:p>
            <a:r>
              <a:rPr lang="nl-NL" sz="2400" b="1" dirty="0">
                <a:latin typeface="Arial"/>
              </a:rPr>
              <a:t>In welke vormen komt calcium voor?</a:t>
            </a:r>
          </a:p>
          <a:p>
            <a:r>
              <a:rPr lang="nl-NL" sz="2400" dirty="0">
                <a:solidFill>
                  <a:srgbClr val="666666"/>
                </a:solidFill>
                <a:latin typeface="Arial"/>
              </a:rPr>
              <a:t>Calcium wordt bij de productie van potgrondmengsels vooral ingebracht in de vorm van (koolzure magnesia)kalk. </a:t>
            </a:r>
          </a:p>
          <a:p>
            <a:r>
              <a:rPr lang="nl-NL" sz="2400" dirty="0">
                <a:solidFill>
                  <a:srgbClr val="666666"/>
                </a:solidFill>
                <a:latin typeface="Arial"/>
              </a:rPr>
              <a:t>De concentratie aan calcium in de oplossing wordt uiteindelijk mede bepaald door de hoeveelheid andere kationen (zoals kalium en magnesium), omdat deze onderling concurreren om de binding op het adsorptiecomplex. Voor K-Ca-Mg ontstaat daarom vaak een verhouding van ongeveer 4-2-1 in de oplossing..</a:t>
            </a:r>
          </a:p>
          <a:p>
            <a:r>
              <a:rPr lang="nl-NL" sz="2400" dirty="0">
                <a:solidFill>
                  <a:srgbClr val="666666"/>
                </a:solidFill>
                <a:latin typeface="Arial"/>
              </a:rPr>
              <a:t>Alleen de wortelpunten kunnen calcium opnemen, te kort zijn traag te corrigeren.</a:t>
            </a:r>
          </a:p>
        </p:txBody>
      </p:sp>
      <p:pic>
        <p:nvPicPr>
          <p:cNvPr id="3" name="Afbeelding 2">
            <a:extLst>
              <a:ext uri="{FF2B5EF4-FFF2-40B4-BE49-F238E27FC236}">
                <a16:creationId xmlns:a16="http://schemas.microsoft.com/office/drawing/2014/main" id="{028564E6-E47E-4458-8BA9-08B969CAFC7E}"/>
              </a:ext>
            </a:extLst>
          </p:cNvPr>
          <p:cNvPicPr>
            <a:picLocks noChangeAspect="1"/>
          </p:cNvPicPr>
          <p:nvPr/>
        </p:nvPicPr>
        <p:blipFill>
          <a:blip r:embed="rId3"/>
          <a:stretch>
            <a:fillRect/>
          </a:stretch>
        </p:blipFill>
        <p:spPr>
          <a:xfrm>
            <a:off x="8145508" y="4344547"/>
            <a:ext cx="3781021" cy="2104779"/>
          </a:xfrm>
          <a:prstGeom prst="rect">
            <a:avLst/>
          </a:prstGeom>
        </p:spPr>
      </p:pic>
    </p:spTree>
    <p:extLst>
      <p:ext uri="{BB962C8B-B14F-4D97-AF65-F5344CB8AC3E}">
        <p14:creationId xmlns:p14="http://schemas.microsoft.com/office/powerpoint/2010/main" val="3018681769"/>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19536" y="256462"/>
            <a:ext cx="5686822" cy="987425"/>
          </a:xfrm>
        </p:spPr>
        <p:txBody>
          <a:bodyPr/>
          <a:lstStyle/>
          <a:p>
            <a:r>
              <a:rPr lang="nl-NL" sz="4000" dirty="0">
                <a:latin typeface="Tahoma" charset="0"/>
                <a:ea typeface="ＭＳ Ｐゴシック" charset="0"/>
                <a:cs typeface="ＭＳ Ｐゴシック" charset="0"/>
              </a:rPr>
              <a:t>Sulfaat</a:t>
            </a:r>
          </a:p>
        </p:txBody>
      </p:sp>
      <p:sp>
        <p:nvSpPr>
          <p:cNvPr id="5123" name="Rectangle 3"/>
          <p:cNvSpPr>
            <a:spLocks noGrp="1" noChangeArrowheads="1"/>
          </p:cNvSpPr>
          <p:nvPr>
            <p:ph type="body" idx="1"/>
          </p:nvPr>
        </p:nvSpPr>
        <p:spPr>
          <a:xfrm>
            <a:off x="2209800" y="2514600"/>
            <a:ext cx="7772400" cy="3530600"/>
          </a:xfrm>
        </p:spPr>
        <p:txBody>
          <a:bodyPr/>
          <a:lstStyle/>
          <a:p>
            <a:pPr eaLnBrk="1" hangingPunct="1">
              <a:buFontTx/>
              <a:buNone/>
            </a:pPr>
            <a:endParaRPr lang="nl-NL" dirty="0">
              <a:latin typeface="Tahoma" charset="0"/>
              <a:ea typeface="ＭＳ Ｐゴシック" charset="0"/>
              <a:cs typeface="ＭＳ Ｐゴシック" charset="0"/>
            </a:endParaRPr>
          </a:p>
          <a:p>
            <a:pPr eaLnBrk="1" hangingPunct="1">
              <a:buFontTx/>
              <a:buNone/>
            </a:pPr>
            <a:r>
              <a:rPr lang="nl-NL" dirty="0">
                <a:latin typeface="Tahoma" charset="0"/>
                <a:ea typeface="ＭＳ Ｐゴシック" charset="0"/>
                <a:cs typeface="ＭＳ Ｐゴシック" charset="0"/>
              </a:rPr>
              <a:t>          </a:t>
            </a:r>
          </a:p>
          <a:p>
            <a:pPr eaLnBrk="1" hangingPunct="1">
              <a:buFontTx/>
              <a:buNone/>
            </a:pPr>
            <a:endParaRPr lang="nl-NL" dirty="0">
              <a:latin typeface="Tahoma" charset="0"/>
              <a:ea typeface="ＭＳ Ｐゴシック" charset="0"/>
              <a:cs typeface="ＭＳ Ｐゴシック" charset="0"/>
            </a:endParaRPr>
          </a:p>
        </p:txBody>
      </p:sp>
      <p:sp>
        <p:nvSpPr>
          <p:cNvPr id="3" name="Rechthoek 2">
            <a:extLst>
              <a:ext uri="{FF2B5EF4-FFF2-40B4-BE49-F238E27FC236}">
                <a16:creationId xmlns:a16="http://schemas.microsoft.com/office/drawing/2014/main" id="{AAFC0AFE-8472-4C05-BFDD-B3E87EEF7D63}"/>
              </a:ext>
            </a:extLst>
          </p:cNvPr>
          <p:cNvSpPr/>
          <p:nvPr/>
        </p:nvSpPr>
        <p:spPr>
          <a:xfrm>
            <a:off x="722671" y="812800"/>
            <a:ext cx="9259529" cy="3046988"/>
          </a:xfrm>
          <a:prstGeom prst="rect">
            <a:avLst/>
          </a:prstGeom>
        </p:spPr>
        <p:txBody>
          <a:bodyPr wrap="square">
            <a:spAutoFit/>
          </a:bodyPr>
          <a:lstStyle/>
          <a:p>
            <a:r>
              <a:rPr lang="nl-NL" sz="2400" b="1" dirty="0">
                <a:latin typeface="Arial"/>
              </a:rPr>
              <a:t>In welke vormen komt sulfaat voor?</a:t>
            </a:r>
          </a:p>
          <a:p>
            <a:r>
              <a:rPr lang="nl-NL" sz="2400" dirty="0">
                <a:solidFill>
                  <a:srgbClr val="666666"/>
                </a:solidFill>
                <a:latin typeface="Arial"/>
              </a:rPr>
              <a:t>Sulfaat wordt toegevoegd aan de meeste potgrondbasismeststoffen. Het sulfaatgehalte in een substraat moet volgens de RHP-normen toenemen met oplopende EC. Sulfaat is een zogeheten anion en wordt niet gebonden aan het adsorptiecomplex. Het blijft dus goed in de oplossing. Pas in hele hoge gehaltes (boven de 14 </a:t>
            </a:r>
            <a:r>
              <a:rPr lang="nl-NL" sz="2400" dirty="0" err="1">
                <a:solidFill>
                  <a:srgbClr val="666666"/>
                </a:solidFill>
                <a:latin typeface="Arial"/>
              </a:rPr>
              <a:t>mmol</a:t>
            </a:r>
            <a:r>
              <a:rPr lang="nl-NL" sz="2400" dirty="0">
                <a:solidFill>
                  <a:srgbClr val="666666"/>
                </a:solidFill>
                <a:latin typeface="Arial"/>
              </a:rPr>
              <a:t>/l in het bodemvocht) slaat het neer met calcium als gips.</a:t>
            </a:r>
          </a:p>
        </p:txBody>
      </p:sp>
      <p:pic>
        <p:nvPicPr>
          <p:cNvPr id="2" name="Afbeelding 1">
            <a:extLst>
              <a:ext uri="{FF2B5EF4-FFF2-40B4-BE49-F238E27FC236}">
                <a16:creationId xmlns:a16="http://schemas.microsoft.com/office/drawing/2014/main" id="{03ABA377-7DA7-445C-B92F-C0F5D290AC96}"/>
              </a:ext>
            </a:extLst>
          </p:cNvPr>
          <p:cNvPicPr>
            <a:picLocks noChangeAspect="1"/>
          </p:cNvPicPr>
          <p:nvPr/>
        </p:nvPicPr>
        <p:blipFill>
          <a:blip r:embed="rId3"/>
          <a:stretch>
            <a:fillRect/>
          </a:stretch>
        </p:blipFill>
        <p:spPr>
          <a:xfrm>
            <a:off x="2691441" y="3968830"/>
            <a:ext cx="4182013" cy="2323341"/>
          </a:xfrm>
          <a:prstGeom prst="rect">
            <a:avLst/>
          </a:prstGeom>
        </p:spPr>
      </p:pic>
    </p:spTree>
    <p:extLst>
      <p:ext uri="{BB962C8B-B14F-4D97-AF65-F5344CB8AC3E}">
        <p14:creationId xmlns:p14="http://schemas.microsoft.com/office/powerpoint/2010/main" val="1875162542"/>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260648"/>
            <a:ext cx="6327775" cy="1156990"/>
          </a:xfrm>
        </p:spPr>
        <p:txBody>
          <a:bodyPr/>
          <a:lstStyle/>
          <a:p>
            <a:r>
              <a:rPr lang="nl-NL" dirty="0"/>
              <a:t>Magnesium</a:t>
            </a:r>
          </a:p>
        </p:txBody>
      </p:sp>
      <p:sp>
        <p:nvSpPr>
          <p:cNvPr id="3" name="Rechthoek 2">
            <a:extLst>
              <a:ext uri="{FF2B5EF4-FFF2-40B4-BE49-F238E27FC236}">
                <a16:creationId xmlns:a16="http://schemas.microsoft.com/office/drawing/2014/main" id="{DAAC7E31-58BC-447C-B249-83F2F5928AFC}"/>
              </a:ext>
            </a:extLst>
          </p:cNvPr>
          <p:cNvSpPr/>
          <p:nvPr/>
        </p:nvSpPr>
        <p:spPr>
          <a:xfrm>
            <a:off x="1775520" y="1196753"/>
            <a:ext cx="7353480" cy="461665"/>
          </a:xfrm>
          <a:prstGeom prst="rect">
            <a:avLst/>
          </a:prstGeom>
        </p:spPr>
        <p:txBody>
          <a:bodyPr wrap="square">
            <a:spAutoFit/>
          </a:bodyPr>
          <a:lstStyle/>
          <a:p>
            <a:r>
              <a:rPr lang="nl-NL" sz="2400" dirty="0">
                <a:solidFill>
                  <a:srgbClr val="666666"/>
                </a:solidFill>
                <a:latin typeface="Arial"/>
              </a:rPr>
              <a:t>.</a:t>
            </a:r>
          </a:p>
        </p:txBody>
      </p:sp>
      <p:sp>
        <p:nvSpPr>
          <p:cNvPr id="4" name="Rechthoek 3">
            <a:extLst>
              <a:ext uri="{FF2B5EF4-FFF2-40B4-BE49-F238E27FC236}">
                <a16:creationId xmlns:a16="http://schemas.microsoft.com/office/drawing/2014/main" id="{2600DFF3-10DD-4065-B172-49B185873922}"/>
              </a:ext>
            </a:extLst>
          </p:cNvPr>
          <p:cNvSpPr/>
          <p:nvPr/>
        </p:nvSpPr>
        <p:spPr>
          <a:xfrm>
            <a:off x="825657" y="982176"/>
            <a:ext cx="9385141" cy="4524315"/>
          </a:xfrm>
          <a:prstGeom prst="rect">
            <a:avLst/>
          </a:prstGeom>
        </p:spPr>
        <p:txBody>
          <a:bodyPr wrap="square">
            <a:spAutoFit/>
          </a:bodyPr>
          <a:lstStyle/>
          <a:p>
            <a:r>
              <a:rPr lang="nl-NL" sz="2400" dirty="0">
                <a:solidFill>
                  <a:srgbClr val="666666"/>
                </a:solidFill>
              </a:rPr>
              <a:t>De meeste potgrondbasismeststoffen bevatten een kleine hoeveelheid magnesium. Net als </a:t>
            </a:r>
            <a:r>
              <a:rPr lang="nl-NL" sz="2400" u="sng" dirty="0">
                <a:solidFill>
                  <a:srgbClr val="B05F09"/>
                </a:solidFill>
                <a:hlinkClick r:id="rId2" tooltip="calcium "/>
              </a:rPr>
              <a:t>calcium</a:t>
            </a:r>
            <a:r>
              <a:rPr lang="nl-NL" sz="2400" dirty="0">
                <a:solidFill>
                  <a:srgbClr val="666666"/>
                </a:solidFill>
              </a:rPr>
              <a:t> en de andere kationen wordt ook magnesium gebonden aan het adsorptiecomplex. De mate waarin dit met magnesium gebeurt, is beduidend minder dan bij calcium. In een potgrond wordt het niveau oplosbaar magnesium bepaald door de hoeveelheid gedoseerde meststoffen. De levering van magnesium is voornamelijk afkomstig van de kalk, als deze magnesium bevat. In onbewerkt kokosgruis wordt magnesium naast calcium geadsorbeerd, waardoor deze zonder verdere </a:t>
            </a:r>
            <a:r>
              <a:rPr lang="nl-NL" sz="2400" dirty="0" err="1">
                <a:solidFill>
                  <a:srgbClr val="666666"/>
                </a:solidFill>
              </a:rPr>
              <a:t>bijbemesting</a:t>
            </a:r>
            <a:r>
              <a:rPr lang="nl-NL" sz="2400" dirty="0">
                <a:solidFill>
                  <a:srgbClr val="666666"/>
                </a:solidFill>
              </a:rPr>
              <a:t> slecht beschikbaar zijn voor de plant. </a:t>
            </a:r>
            <a:r>
              <a:rPr lang="nl-NL" sz="2400" u="sng" dirty="0">
                <a:solidFill>
                  <a:srgbClr val="B05F09"/>
                </a:solidFill>
                <a:hlinkClick r:id="rId3" tooltip="Kokosproducten"/>
              </a:rPr>
              <a:t>Kokosproducten</a:t>
            </a:r>
            <a:r>
              <a:rPr lang="nl-NL" sz="2400" dirty="0">
                <a:solidFill>
                  <a:srgbClr val="666666"/>
                </a:solidFill>
              </a:rPr>
              <a:t> (grondstoffen) onder het RHP-keurmerk moeten worden bewerkt om een goede voedingsbalans te krijgen.</a:t>
            </a:r>
            <a:endParaRPr lang="nl-NL" sz="2400" dirty="0"/>
          </a:p>
        </p:txBody>
      </p:sp>
      <p:pic>
        <p:nvPicPr>
          <p:cNvPr id="5" name="Afbeelding 4">
            <a:extLst>
              <a:ext uri="{FF2B5EF4-FFF2-40B4-BE49-F238E27FC236}">
                <a16:creationId xmlns:a16="http://schemas.microsoft.com/office/drawing/2014/main" id="{C3EBEC28-168B-4739-B61E-0A1E9DED9A1F}"/>
              </a:ext>
            </a:extLst>
          </p:cNvPr>
          <p:cNvPicPr>
            <a:picLocks noChangeAspect="1"/>
          </p:cNvPicPr>
          <p:nvPr/>
        </p:nvPicPr>
        <p:blipFill>
          <a:blip r:embed="rId4"/>
          <a:stretch>
            <a:fillRect/>
          </a:stretch>
        </p:blipFill>
        <p:spPr>
          <a:xfrm>
            <a:off x="3211513" y="5547768"/>
            <a:ext cx="3867150" cy="1181100"/>
          </a:xfrm>
          <a:prstGeom prst="rect">
            <a:avLst/>
          </a:prstGeom>
        </p:spPr>
      </p:pic>
    </p:spTree>
    <p:extLst>
      <p:ext uri="{BB962C8B-B14F-4D97-AF65-F5344CB8AC3E}">
        <p14:creationId xmlns:p14="http://schemas.microsoft.com/office/powerpoint/2010/main" val="76808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IJzer</a:t>
            </a:r>
          </a:p>
        </p:txBody>
      </p:sp>
      <p:sp>
        <p:nvSpPr>
          <p:cNvPr id="3" name="Tijdelijke aanduiding voor inhoud 2">
            <a:extLst>
              <a:ext uri="{FF2B5EF4-FFF2-40B4-BE49-F238E27FC236}">
                <a16:creationId xmlns:a16="http://schemas.microsoft.com/office/drawing/2014/main" id="{20CE39D5-09E1-44A2-87F1-71823A61CE6C}"/>
              </a:ext>
            </a:extLst>
          </p:cNvPr>
          <p:cNvSpPr>
            <a:spLocks noGrp="1"/>
          </p:cNvSpPr>
          <p:nvPr>
            <p:ph idx="1"/>
          </p:nvPr>
        </p:nvSpPr>
        <p:spPr>
          <a:xfrm>
            <a:off x="755999" y="1052736"/>
            <a:ext cx="9423171" cy="5400600"/>
          </a:xfrm>
        </p:spPr>
        <p:txBody>
          <a:bodyPr>
            <a:noAutofit/>
          </a:bodyPr>
          <a:lstStyle/>
          <a:p>
            <a:pPr indent="0">
              <a:buNone/>
            </a:pPr>
            <a:r>
              <a:rPr lang="nl-NL" sz="2400" dirty="0"/>
              <a:t>IJzer is berucht om de problemen bij de opname door de plant. Planten in de natuur hebben verschillende mechanismen ontwikkeld om daarmee om te gaan. </a:t>
            </a:r>
          </a:p>
          <a:p>
            <a:pPr indent="0">
              <a:buNone/>
            </a:pPr>
            <a:r>
              <a:rPr lang="nl-NL" sz="2400" dirty="0"/>
              <a:t>Grassen scheiden organische stoffen uit. Daarin worden de ijzerionen ingebouwd. Vervolgens kunnen ze de uitgescheiden stoffen plus het ijzer weer opnemen.</a:t>
            </a:r>
          </a:p>
          <a:p>
            <a:pPr indent="0">
              <a:buNone/>
            </a:pPr>
            <a:r>
              <a:rPr lang="nl-NL" sz="2400" dirty="0"/>
              <a:t>Dit kunstje is afgekeken bij de ontwikkeling van </a:t>
            </a:r>
            <a:r>
              <a:rPr lang="nl-NL" sz="2400" dirty="0" err="1"/>
              <a:t>chelaten</a:t>
            </a:r>
            <a:r>
              <a:rPr lang="nl-NL" sz="2400" dirty="0"/>
              <a:t>, die tegenwoordig algemeen toegepast worden. </a:t>
            </a:r>
            <a:r>
              <a:rPr lang="nl-NL" sz="2400" dirty="0" err="1"/>
              <a:t>Chelaten</a:t>
            </a:r>
            <a:r>
              <a:rPr lang="nl-NL" sz="2400" dirty="0"/>
              <a:t> zijn grote moleculen die als een klauw om het ijzer heen zitten. Zo kan het ijzer niet neerslaan. </a:t>
            </a:r>
          </a:p>
          <a:p>
            <a:pPr indent="0">
              <a:buNone/>
            </a:pPr>
            <a:r>
              <a:rPr lang="nl-NL" sz="2400" dirty="0"/>
              <a:t>Door de komst van de </a:t>
            </a:r>
            <a:r>
              <a:rPr lang="nl-NL" sz="2400" dirty="0" err="1"/>
              <a:t>chelaten</a:t>
            </a:r>
            <a:r>
              <a:rPr lang="nl-NL" sz="2400" dirty="0"/>
              <a:t> zijn veel ijzerproblemen van vroeger opgelost. Voorbeelden van </a:t>
            </a:r>
            <a:r>
              <a:rPr lang="nl-NL" sz="2400" dirty="0" err="1"/>
              <a:t>chelaten</a:t>
            </a:r>
            <a:r>
              <a:rPr lang="nl-NL" sz="2400" dirty="0"/>
              <a:t> zijn EDTA, DTPA en EDDHA. Maar ook de </a:t>
            </a:r>
            <a:r>
              <a:rPr lang="nl-NL" sz="2400" dirty="0" err="1"/>
              <a:t>chelaten</a:t>
            </a:r>
            <a:r>
              <a:rPr lang="nl-NL" sz="2400" dirty="0"/>
              <a:t> zijn pH-gevoelig. Ieder </a:t>
            </a:r>
            <a:r>
              <a:rPr lang="nl-NL" sz="2400" dirty="0" err="1"/>
              <a:t>chelaat</a:t>
            </a:r>
            <a:r>
              <a:rPr lang="nl-NL" sz="2400" dirty="0"/>
              <a:t> heeft zijn eigen pH-gebied. DTPA bijvoorbeeld is tot pH 6,5 stabiel, daarboven niet.</a:t>
            </a:r>
          </a:p>
        </p:txBody>
      </p:sp>
      <p:pic>
        <p:nvPicPr>
          <p:cNvPr id="4" name="Afbeelding 3">
            <a:extLst>
              <a:ext uri="{FF2B5EF4-FFF2-40B4-BE49-F238E27FC236}">
                <a16:creationId xmlns:a16="http://schemas.microsoft.com/office/drawing/2014/main" id="{8DD9879F-97A1-4BF6-AA8F-F0C821D789B8}"/>
              </a:ext>
            </a:extLst>
          </p:cNvPr>
          <p:cNvPicPr>
            <a:picLocks noChangeAspect="1"/>
          </p:cNvPicPr>
          <p:nvPr/>
        </p:nvPicPr>
        <p:blipFill>
          <a:blip r:embed="rId2"/>
          <a:stretch>
            <a:fillRect/>
          </a:stretch>
        </p:blipFill>
        <p:spPr>
          <a:xfrm>
            <a:off x="10591440" y="1052736"/>
            <a:ext cx="1600560" cy="4619798"/>
          </a:xfrm>
          <a:prstGeom prst="rect">
            <a:avLst/>
          </a:prstGeom>
        </p:spPr>
      </p:pic>
    </p:spTree>
    <p:extLst>
      <p:ext uri="{BB962C8B-B14F-4D97-AF65-F5344CB8AC3E}">
        <p14:creationId xmlns:p14="http://schemas.microsoft.com/office/powerpoint/2010/main" val="172579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Organische bemesting</a:t>
            </a:r>
          </a:p>
        </p:txBody>
      </p:sp>
      <p:pic>
        <p:nvPicPr>
          <p:cNvPr id="4" name="Tijdelijke aanduiding voor inhoud 3">
            <a:extLst>
              <a:ext uri="{FF2B5EF4-FFF2-40B4-BE49-F238E27FC236}">
                <a16:creationId xmlns:a16="http://schemas.microsoft.com/office/drawing/2014/main" id="{D4783477-9FA9-47C9-88E1-9ADEA1088BC1}"/>
              </a:ext>
            </a:extLst>
          </p:cNvPr>
          <p:cNvPicPr>
            <a:picLocks noGrp="1" noChangeAspect="1"/>
          </p:cNvPicPr>
          <p:nvPr>
            <p:ph idx="1"/>
          </p:nvPr>
        </p:nvPicPr>
        <p:blipFill>
          <a:blip r:embed="rId2"/>
          <a:stretch>
            <a:fillRect/>
          </a:stretch>
        </p:blipFill>
        <p:spPr>
          <a:xfrm>
            <a:off x="3368842" y="962435"/>
            <a:ext cx="4924926" cy="5674652"/>
          </a:xfrm>
          <a:prstGeom prst="rect">
            <a:avLst/>
          </a:prstGeom>
        </p:spPr>
      </p:pic>
      <p:sp>
        <p:nvSpPr>
          <p:cNvPr id="3" name="Rechthoek 2">
            <a:extLst>
              <a:ext uri="{FF2B5EF4-FFF2-40B4-BE49-F238E27FC236}">
                <a16:creationId xmlns:a16="http://schemas.microsoft.com/office/drawing/2014/main" id="{3592F1D5-97CF-4DD2-911D-9F8F0FED8846}"/>
              </a:ext>
            </a:extLst>
          </p:cNvPr>
          <p:cNvSpPr/>
          <p:nvPr/>
        </p:nvSpPr>
        <p:spPr>
          <a:xfrm>
            <a:off x="756000" y="1116000"/>
            <a:ext cx="9980826" cy="461665"/>
          </a:xfrm>
          <a:prstGeom prst="rect">
            <a:avLst/>
          </a:prstGeom>
        </p:spPr>
        <p:txBody>
          <a:bodyPr wrap="square">
            <a:spAutoFit/>
          </a:bodyPr>
          <a:lstStyle/>
          <a:p>
            <a:endParaRPr lang="nl-NL" sz="2400" dirty="0">
              <a:solidFill>
                <a:srgbClr val="666666"/>
              </a:solidFill>
            </a:endParaRPr>
          </a:p>
        </p:txBody>
      </p:sp>
    </p:spTree>
    <p:extLst>
      <p:ext uri="{BB962C8B-B14F-4D97-AF65-F5344CB8AC3E}">
        <p14:creationId xmlns:p14="http://schemas.microsoft.com/office/powerpoint/2010/main" val="2252099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Organische bemesting</a:t>
            </a:r>
          </a:p>
        </p:txBody>
      </p:sp>
      <p:pic>
        <p:nvPicPr>
          <p:cNvPr id="4" name="Tijdelijke aanduiding voor inhoud 3">
            <a:extLst>
              <a:ext uri="{FF2B5EF4-FFF2-40B4-BE49-F238E27FC236}">
                <a16:creationId xmlns:a16="http://schemas.microsoft.com/office/drawing/2014/main" id="{D4783477-9FA9-47C9-88E1-9ADEA1088BC1}"/>
              </a:ext>
            </a:extLst>
          </p:cNvPr>
          <p:cNvPicPr>
            <a:picLocks noGrp="1" noChangeAspect="1"/>
          </p:cNvPicPr>
          <p:nvPr>
            <p:ph idx="1"/>
          </p:nvPr>
        </p:nvPicPr>
        <p:blipFill>
          <a:blip r:embed="rId3"/>
          <a:stretch>
            <a:fillRect/>
          </a:stretch>
        </p:blipFill>
        <p:spPr>
          <a:xfrm>
            <a:off x="9063789" y="302474"/>
            <a:ext cx="2579415" cy="2972082"/>
          </a:xfrm>
          <a:prstGeom prst="rect">
            <a:avLst/>
          </a:prstGeom>
        </p:spPr>
      </p:pic>
      <p:sp>
        <p:nvSpPr>
          <p:cNvPr id="3" name="Rechthoek 2">
            <a:extLst>
              <a:ext uri="{FF2B5EF4-FFF2-40B4-BE49-F238E27FC236}">
                <a16:creationId xmlns:a16="http://schemas.microsoft.com/office/drawing/2014/main" id="{3592F1D5-97CF-4DD2-911D-9F8F0FED8846}"/>
              </a:ext>
            </a:extLst>
          </p:cNvPr>
          <p:cNvSpPr/>
          <p:nvPr/>
        </p:nvSpPr>
        <p:spPr>
          <a:xfrm>
            <a:off x="756000" y="1116000"/>
            <a:ext cx="9980826" cy="461665"/>
          </a:xfrm>
          <a:prstGeom prst="rect">
            <a:avLst/>
          </a:prstGeom>
        </p:spPr>
        <p:txBody>
          <a:bodyPr wrap="square">
            <a:spAutoFit/>
          </a:bodyPr>
          <a:lstStyle/>
          <a:p>
            <a:endParaRPr lang="nl-NL" sz="2400" dirty="0">
              <a:solidFill>
                <a:srgbClr val="666666"/>
              </a:solidFill>
            </a:endParaRPr>
          </a:p>
        </p:txBody>
      </p:sp>
      <p:sp>
        <p:nvSpPr>
          <p:cNvPr id="5" name="Rechthoek 4">
            <a:extLst>
              <a:ext uri="{FF2B5EF4-FFF2-40B4-BE49-F238E27FC236}">
                <a16:creationId xmlns:a16="http://schemas.microsoft.com/office/drawing/2014/main" id="{2C9B2839-C3B6-4F44-8D5B-83719B52D17C}"/>
              </a:ext>
            </a:extLst>
          </p:cNvPr>
          <p:cNvSpPr/>
          <p:nvPr/>
        </p:nvSpPr>
        <p:spPr>
          <a:xfrm>
            <a:off x="756000" y="1872834"/>
            <a:ext cx="8099242" cy="830997"/>
          </a:xfrm>
          <a:prstGeom prst="rect">
            <a:avLst/>
          </a:prstGeom>
        </p:spPr>
        <p:txBody>
          <a:bodyPr wrap="square">
            <a:spAutoFit/>
          </a:bodyPr>
          <a:lstStyle/>
          <a:p>
            <a:r>
              <a:rPr lang="nl-NL" sz="2400" dirty="0"/>
              <a:t>1. Organische meststoffen werken anders dan minerale meststoffen</a:t>
            </a:r>
          </a:p>
        </p:txBody>
      </p:sp>
      <p:sp>
        <p:nvSpPr>
          <p:cNvPr id="7" name="Rechthoek 6">
            <a:extLst>
              <a:ext uri="{FF2B5EF4-FFF2-40B4-BE49-F238E27FC236}">
                <a16:creationId xmlns:a16="http://schemas.microsoft.com/office/drawing/2014/main" id="{FA9C1673-3169-49D0-BD00-FBD80F974817}"/>
              </a:ext>
            </a:extLst>
          </p:cNvPr>
          <p:cNvSpPr/>
          <p:nvPr/>
        </p:nvSpPr>
        <p:spPr>
          <a:xfrm>
            <a:off x="756000" y="3029726"/>
            <a:ext cx="9338321" cy="1569660"/>
          </a:xfrm>
          <a:prstGeom prst="rect">
            <a:avLst/>
          </a:prstGeom>
        </p:spPr>
        <p:txBody>
          <a:bodyPr wrap="square">
            <a:spAutoFit/>
          </a:bodyPr>
          <a:lstStyle/>
          <a:p>
            <a:r>
              <a:rPr lang="nl-NL" sz="2400" dirty="0"/>
              <a:t>Als basisbemesting in substraten kunnen organische meststoffen, minerale potgrondbasisstoffen of </a:t>
            </a:r>
            <a:r>
              <a:rPr lang="nl-NL" sz="2400" dirty="0" err="1"/>
              <a:t>controlled</a:t>
            </a:r>
            <a:r>
              <a:rPr lang="nl-NL" sz="2400" dirty="0"/>
              <a:t>-release </a:t>
            </a:r>
            <a:r>
              <a:rPr lang="nl-NL" sz="2400" dirty="0" err="1"/>
              <a:t>fertilizers</a:t>
            </a:r>
            <a:r>
              <a:rPr lang="nl-NL" sz="2400" dirty="0"/>
              <a:t> (CRF) worden gebruikt. Tussen deze meststoffen zijn er wel belangrijke verschillen qua samenstelling en werking</a:t>
            </a:r>
          </a:p>
        </p:txBody>
      </p:sp>
    </p:spTree>
    <p:extLst>
      <p:ext uri="{BB962C8B-B14F-4D97-AF65-F5344CB8AC3E}">
        <p14:creationId xmlns:p14="http://schemas.microsoft.com/office/powerpoint/2010/main" val="4869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620690"/>
            <a:ext cx="6622504" cy="864095"/>
          </a:xfrm>
        </p:spPr>
        <p:txBody>
          <a:bodyPr>
            <a:normAutofit/>
          </a:bodyPr>
          <a:lstStyle/>
          <a:p>
            <a:pPr algn="ctr"/>
            <a:r>
              <a:rPr lang="nl-NL" sz="2400" i="1" dirty="0">
                <a:cs typeface="Arial" panose="020B0604020202020204" pitchFamily="34" charset="0"/>
              </a:rPr>
              <a:t>Substraten en substraatgrondstoffen</a:t>
            </a:r>
          </a:p>
        </p:txBody>
      </p:sp>
      <p:sp>
        <p:nvSpPr>
          <p:cNvPr id="3" name="Ondertitel 2"/>
          <p:cNvSpPr>
            <a:spLocks noGrp="1"/>
          </p:cNvSpPr>
          <p:nvPr>
            <p:ph type="subTitle" idx="1"/>
          </p:nvPr>
        </p:nvSpPr>
        <p:spPr>
          <a:xfrm>
            <a:off x="2423592" y="1556792"/>
            <a:ext cx="6624736" cy="3816424"/>
          </a:xfrm>
        </p:spPr>
        <p:txBody>
          <a:bodyPr>
            <a:normAutofit/>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sp>
        <p:nvSpPr>
          <p:cNvPr id="4" name="Tekstvak 3"/>
          <p:cNvSpPr txBox="1"/>
          <p:nvPr/>
        </p:nvSpPr>
        <p:spPr>
          <a:xfrm>
            <a:off x="2420887" y="2132856"/>
            <a:ext cx="7704856" cy="3785652"/>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Les 1 Werken met gecertificeerde organische substraten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Les 2 Werken met kunstmatige substraten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Les 3 Bemesting en nieuwe substraten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Les 4 Substraat in de praktijk</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Les 5 Toets</a:t>
            </a:r>
          </a:p>
        </p:txBody>
      </p:sp>
      <p:pic>
        <p:nvPicPr>
          <p:cNvPr id="5" name="Afbeelding 4">
            <a:extLst>
              <a:ext uri="{FF2B5EF4-FFF2-40B4-BE49-F238E27FC236}">
                <a16:creationId xmlns:a16="http://schemas.microsoft.com/office/drawing/2014/main" id="{541EBCE7-F2E8-450B-9217-CA7CEAED0BEA}"/>
              </a:ext>
            </a:extLst>
          </p:cNvPr>
          <p:cNvPicPr>
            <a:picLocks noChangeAspect="1"/>
          </p:cNvPicPr>
          <p:nvPr/>
        </p:nvPicPr>
        <p:blipFill>
          <a:blip r:embed="rId3"/>
          <a:stretch>
            <a:fillRect/>
          </a:stretch>
        </p:blipFill>
        <p:spPr>
          <a:xfrm>
            <a:off x="8709746" y="3059585"/>
            <a:ext cx="1761897" cy="810838"/>
          </a:xfrm>
          <a:prstGeom prst="rect">
            <a:avLst/>
          </a:prstGeom>
        </p:spPr>
      </p:pic>
    </p:spTree>
    <p:extLst>
      <p:ext uri="{BB962C8B-B14F-4D97-AF65-F5344CB8AC3E}">
        <p14:creationId xmlns:p14="http://schemas.microsoft.com/office/powerpoint/2010/main" val="29166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Organische bemesting</a:t>
            </a:r>
          </a:p>
        </p:txBody>
      </p:sp>
      <p:pic>
        <p:nvPicPr>
          <p:cNvPr id="4" name="Tijdelijke aanduiding voor inhoud 3">
            <a:extLst>
              <a:ext uri="{FF2B5EF4-FFF2-40B4-BE49-F238E27FC236}">
                <a16:creationId xmlns:a16="http://schemas.microsoft.com/office/drawing/2014/main" id="{D4783477-9FA9-47C9-88E1-9ADEA1088BC1}"/>
              </a:ext>
            </a:extLst>
          </p:cNvPr>
          <p:cNvPicPr>
            <a:picLocks noGrp="1" noChangeAspect="1"/>
          </p:cNvPicPr>
          <p:nvPr>
            <p:ph idx="1"/>
          </p:nvPr>
        </p:nvPicPr>
        <p:blipFill>
          <a:blip r:embed="rId3"/>
          <a:stretch>
            <a:fillRect/>
          </a:stretch>
        </p:blipFill>
        <p:spPr>
          <a:xfrm>
            <a:off x="9830447" y="302474"/>
            <a:ext cx="1812757" cy="2088715"/>
          </a:xfrm>
          <a:prstGeom prst="rect">
            <a:avLst/>
          </a:prstGeom>
        </p:spPr>
      </p:pic>
      <p:sp>
        <p:nvSpPr>
          <p:cNvPr id="3" name="Rechthoek 2">
            <a:extLst>
              <a:ext uri="{FF2B5EF4-FFF2-40B4-BE49-F238E27FC236}">
                <a16:creationId xmlns:a16="http://schemas.microsoft.com/office/drawing/2014/main" id="{3592F1D5-97CF-4DD2-911D-9F8F0FED8846}"/>
              </a:ext>
            </a:extLst>
          </p:cNvPr>
          <p:cNvSpPr/>
          <p:nvPr/>
        </p:nvSpPr>
        <p:spPr>
          <a:xfrm>
            <a:off x="756000" y="1116000"/>
            <a:ext cx="9980826" cy="461665"/>
          </a:xfrm>
          <a:prstGeom prst="rect">
            <a:avLst/>
          </a:prstGeom>
        </p:spPr>
        <p:txBody>
          <a:bodyPr wrap="square">
            <a:spAutoFit/>
          </a:bodyPr>
          <a:lstStyle/>
          <a:p>
            <a:endParaRPr lang="nl-NL" sz="2400" dirty="0">
              <a:solidFill>
                <a:srgbClr val="666666"/>
              </a:solidFill>
            </a:endParaRPr>
          </a:p>
        </p:txBody>
      </p:sp>
      <p:sp>
        <p:nvSpPr>
          <p:cNvPr id="5" name="Rechthoek 4">
            <a:extLst>
              <a:ext uri="{FF2B5EF4-FFF2-40B4-BE49-F238E27FC236}">
                <a16:creationId xmlns:a16="http://schemas.microsoft.com/office/drawing/2014/main" id="{C279734B-9656-49EF-9486-597B2DBE101B}"/>
              </a:ext>
            </a:extLst>
          </p:cNvPr>
          <p:cNvSpPr/>
          <p:nvPr/>
        </p:nvSpPr>
        <p:spPr>
          <a:xfrm>
            <a:off x="548796" y="1467194"/>
            <a:ext cx="8867955" cy="5078313"/>
          </a:xfrm>
          <a:prstGeom prst="rect">
            <a:avLst/>
          </a:prstGeom>
        </p:spPr>
        <p:txBody>
          <a:bodyPr wrap="square">
            <a:spAutoFit/>
          </a:bodyPr>
          <a:lstStyle/>
          <a:p>
            <a:r>
              <a:rPr lang="nl-NL" sz="2400" dirty="0"/>
              <a:t>2. Bacteriën nodig voor N-mineralisatie</a:t>
            </a:r>
          </a:p>
          <a:p>
            <a:r>
              <a:rPr lang="nl-NL" sz="2400" dirty="0"/>
              <a:t>De mineralisatie van organisch gebonden stikstof (N) gebeurt door bacteriën in een</a:t>
            </a:r>
          </a:p>
          <a:p>
            <a:r>
              <a:rPr lang="nl-NL" sz="2400" dirty="0"/>
              <a:t>dynamisch proces dat een aantal stappen volgt. In principe vindt eerst </a:t>
            </a:r>
            <a:r>
              <a:rPr lang="nl-NL" sz="2400" dirty="0" err="1"/>
              <a:t>ammonificatie</a:t>
            </a:r>
            <a:r>
              <a:rPr lang="nl-NL" sz="2400" dirty="0"/>
              <a:t> plaats,</a:t>
            </a:r>
          </a:p>
          <a:p>
            <a:endParaRPr lang="nl-NL" sz="2400" dirty="0"/>
          </a:p>
          <a:p>
            <a:r>
              <a:rPr lang="pt-BR" sz="2400" dirty="0"/>
              <a:t>R-NH2 → NH3 + H2O → NH4+ + OH</a:t>
            </a:r>
          </a:p>
          <a:p>
            <a:endParaRPr lang="pt-BR" sz="2400" dirty="0"/>
          </a:p>
          <a:p>
            <a:r>
              <a:rPr lang="pt-BR" sz="2400" dirty="0"/>
              <a:t>gevolgd door nitrificatie.</a:t>
            </a:r>
          </a:p>
          <a:p>
            <a:endParaRPr lang="pt-BR" sz="2400" dirty="0"/>
          </a:p>
          <a:p>
            <a:r>
              <a:rPr lang="pt-BR" sz="2400" dirty="0"/>
              <a:t>Stap 1 : 2NH3 + 3O2 → 2NO2+ 2H2O + 2H+ energie</a:t>
            </a:r>
          </a:p>
          <a:p>
            <a:r>
              <a:rPr lang="pt-BR" sz="2400" dirty="0"/>
              <a:t>Stap 2 : 2NO2- + O2→ 2NO3</a:t>
            </a:r>
          </a:p>
          <a:p>
            <a:endParaRPr lang="pt-BR" dirty="0"/>
          </a:p>
          <a:p>
            <a:endParaRPr lang="nl-NL" dirty="0"/>
          </a:p>
        </p:txBody>
      </p:sp>
    </p:spTree>
    <p:extLst>
      <p:ext uri="{BB962C8B-B14F-4D97-AF65-F5344CB8AC3E}">
        <p14:creationId xmlns:p14="http://schemas.microsoft.com/office/powerpoint/2010/main" val="427651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Organische bemesting</a:t>
            </a:r>
          </a:p>
        </p:txBody>
      </p:sp>
      <p:pic>
        <p:nvPicPr>
          <p:cNvPr id="4" name="Tijdelijke aanduiding voor inhoud 3">
            <a:extLst>
              <a:ext uri="{FF2B5EF4-FFF2-40B4-BE49-F238E27FC236}">
                <a16:creationId xmlns:a16="http://schemas.microsoft.com/office/drawing/2014/main" id="{D4783477-9FA9-47C9-88E1-9ADEA1088BC1}"/>
              </a:ext>
            </a:extLst>
          </p:cNvPr>
          <p:cNvPicPr>
            <a:picLocks noGrp="1" noChangeAspect="1"/>
          </p:cNvPicPr>
          <p:nvPr>
            <p:ph idx="1"/>
          </p:nvPr>
        </p:nvPicPr>
        <p:blipFill>
          <a:blip r:embed="rId3"/>
          <a:stretch>
            <a:fillRect/>
          </a:stretch>
        </p:blipFill>
        <p:spPr>
          <a:xfrm>
            <a:off x="9830447" y="302474"/>
            <a:ext cx="1812757" cy="2088715"/>
          </a:xfrm>
          <a:prstGeom prst="rect">
            <a:avLst/>
          </a:prstGeom>
        </p:spPr>
      </p:pic>
      <p:sp>
        <p:nvSpPr>
          <p:cNvPr id="3" name="Rechthoek 2">
            <a:extLst>
              <a:ext uri="{FF2B5EF4-FFF2-40B4-BE49-F238E27FC236}">
                <a16:creationId xmlns:a16="http://schemas.microsoft.com/office/drawing/2014/main" id="{3592F1D5-97CF-4DD2-911D-9F8F0FED8846}"/>
              </a:ext>
            </a:extLst>
          </p:cNvPr>
          <p:cNvSpPr/>
          <p:nvPr/>
        </p:nvSpPr>
        <p:spPr>
          <a:xfrm>
            <a:off x="756000" y="1116000"/>
            <a:ext cx="9980826" cy="461665"/>
          </a:xfrm>
          <a:prstGeom prst="rect">
            <a:avLst/>
          </a:prstGeom>
        </p:spPr>
        <p:txBody>
          <a:bodyPr wrap="square">
            <a:spAutoFit/>
          </a:bodyPr>
          <a:lstStyle/>
          <a:p>
            <a:endParaRPr lang="nl-NL" sz="2400" dirty="0">
              <a:solidFill>
                <a:srgbClr val="666666"/>
              </a:solidFill>
            </a:endParaRPr>
          </a:p>
        </p:txBody>
      </p:sp>
      <p:sp>
        <p:nvSpPr>
          <p:cNvPr id="5" name="Rechthoek 4">
            <a:extLst>
              <a:ext uri="{FF2B5EF4-FFF2-40B4-BE49-F238E27FC236}">
                <a16:creationId xmlns:a16="http://schemas.microsoft.com/office/drawing/2014/main" id="{86A29A96-2222-4284-BF7D-B2B9AA5DD6E9}"/>
              </a:ext>
            </a:extLst>
          </p:cNvPr>
          <p:cNvSpPr/>
          <p:nvPr/>
        </p:nvSpPr>
        <p:spPr>
          <a:xfrm>
            <a:off x="667224" y="1245763"/>
            <a:ext cx="6096000" cy="830997"/>
          </a:xfrm>
          <a:prstGeom prst="rect">
            <a:avLst/>
          </a:prstGeom>
        </p:spPr>
        <p:txBody>
          <a:bodyPr>
            <a:spAutoFit/>
          </a:bodyPr>
          <a:lstStyle/>
          <a:p>
            <a:r>
              <a:rPr lang="nl-NL" sz="2400" dirty="0"/>
              <a:t>3. pH verandert door N-mineralisatie</a:t>
            </a:r>
          </a:p>
          <a:p>
            <a:r>
              <a:rPr lang="nl-NL" sz="2400" dirty="0"/>
              <a:t>.</a:t>
            </a:r>
          </a:p>
        </p:txBody>
      </p:sp>
      <p:pic>
        <p:nvPicPr>
          <p:cNvPr id="6" name="Afbeelding 5">
            <a:extLst>
              <a:ext uri="{FF2B5EF4-FFF2-40B4-BE49-F238E27FC236}">
                <a16:creationId xmlns:a16="http://schemas.microsoft.com/office/drawing/2014/main" id="{8E7DAD6B-3E0B-41A3-A48E-56FA70BDCB02}"/>
              </a:ext>
            </a:extLst>
          </p:cNvPr>
          <p:cNvPicPr>
            <a:picLocks noChangeAspect="1"/>
          </p:cNvPicPr>
          <p:nvPr/>
        </p:nvPicPr>
        <p:blipFill>
          <a:blip r:embed="rId4"/>
          <a:stretch>
            <a:fillRect/>
          </a:stretch>
        </p:blipFill>
        <p:spPr>
          <a:xfrm>
            <a:off x="667224" y="1707428"/>
            <a:ext cx="8107808" cy="4921972"/>
          </a:xfrm>
          <a:prstGeom prst="rect">
            <a:avLst/>
          </a:prstGeom>
        </p:spPr>
      </p:pic>
    </p:spTree>
    <p:extLst>
      <p:ext uri="{BB962C8B-B14F-4D97-AF65-F5344CB8AC3E}">
        <p14:creationId xmlns:p14="http://schemas.microsoft.com/office/powerpoint/2010/main" val="410638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Organische bemesting</a:t>
            </a:r>
          </a:p>
        </p:txBody>
      </p:sp>
      <p:pic>
        <p:nvPicPr>
          <p:cNvPr id="4" name="Tijdelijke aanduiding voor inhoud 3">
            <a:extLst>
              <a:ext uri="{FF2B5EF4-FFF2-40B4-BE49-F238E27FC236}">
                <a16:creationId xmlns:a16="http://schemas.microsoft.com/office/drawing/2014/main" id="{D4783477-9FA9-47C9-88E1-9ADEA1088BC1}"/>
              </a:ext>
            </a:extLst>
          </p:cNvPr>
          <p:cNvPicPr>
            <a:picLocks noGrp="1" noChangeAspect="1"/>
          </p:cNvPicPr>
          <p:nvPr>
            <p:ph idx="1"/>
          </p:nvPr>
        </p:nvPicPr>
        <p:blipFill>
          <a:blip r:embed="rId2"/>
          <a:stretch>
            <a:fillRect/>
          </a:stretch>
        </p:blipFill>
        <p:spPr>
          <a:xfrm>
            <a:off x="9830447" y="302474"/>
            <a:ext cx="1812757" cy="2088715"/>
          </a:xfrm>
          <a:prstGeom prst="rect">
            <a:avLst/>
          </a:prstGeom>
        </p:spPr>
      </p:pic>
      <p:sp>
        <p:nvSpPr>
          <p:cNvPr id="3" name="Rechthoek 2">
            <a:extLst>
              <a:ext uri="{FF2B5EF4-FFF2-40B4-BE49-F238E27FC236}">
                <a16:creationId xmlns:a16="http://schemas.microsoft.com/office/drawing/2014/main" id="{3592F1D5-97CF-4DD2-911D-9F8F0FED8846}"/>
              </a:ext>
            </a:extLst>
          </p:cNvPr>
          <p:cNvSpPr/>
          <p:nvPr/>
        </p:nvSpPr>
        <p:spPr>
          <a:xfrm>
            <a:off x="756000" y="1116000"/>
            <a:ext cx="9980826" cy="461665"/>
          </a:xfrm>
          <a:prstGeom prst="rect">
            <a:avLst/>
          </a:prstGeom>
        </p:spPr>
        <p:txBody>
          <a:bodyPr wrap="square">
            <a:spAutoFit/>
          </a:bodyPr>
          <a:lstStyle/>
          <a:p>
            <a:endParaRPr lang="nl-NL" sz="2400" dirty="0">
              <a:solidFill>
                <a:srgbClr val="666666"/>
              </a:solidFill>
            </a:endParaRPr>
          </a:p>
        </p:txBody>
      </p:sp>
      <p:sp>
        <p:nvSpPr>
          <p:cNvPr id="5" name="Rechthoek 4">
            <a:extLst>
              <a:ext uri="{FF2B5EF4-FFF2-40B4-BE49-F238E27FC236}">
                <a16:creationId xmlns:a16="http://schemas.microsoft.com/office/drawing/2014/main" id="{D5535D54-E06B-482F-9A60-B2BA119ADEE7}"/>
              </a:ext>
            </a:extLst>
          </p:cNvPr>
          <p:cNvSpPr/>
          <p:nvPr/>
        </p:nvSpPr>
        <p:spPr>
          <a:xfrm>
            <a:off x="708816" y="1286668"/>
            <a:ext cx="1930337" cy="461665"/>
          </a:xfrm>
          <a:prstGeom prst="rect">
            <a:avLst/>
          </a:prstGeom>
        </p:spPr>
        <p:txBody>
          <a:bodyPr wrap="none">
            <a:spAutoFit/>
          </a:bodyPr>
          <a:lstStyle/>
          <a:p>
            <a:r>
              <a:rPr lang="nl-NL" sz="2400" dirty="0"/>
              <a:t>pH fluctueert</a:t>
            </a:r>
          </a:p>
        </p:txBody>
      </p:sp>
      <p:sp>
        <p:nvSpPr>
          <p:cNvPr id="6" name="Rechthoek 5">
            <a:extLst>
              <a:ext uri="{FF2B5EF4-FFF2-40B4-BE49-F238E27FC236}">
                <a16:creationId xmlns:a16="http://schemas.microsoft.com/office/drawing/2014/main" id="{D51FC908-44C2-4226-ADBC-FC2D730726D5}"/>
              </a:ext>
            </a:extLst>
          </p:cNvPr>
          <p:cNvSpPr/>
          <p:nvPr/>
        </p:nvSpPr>
        <p:spPr>
          <a:xfrm>
            <a:off x="708816" y="1919001"/>
            <a:ext cx="8676724" cy="3416320"/>
          </a:xfrm>
          <a:prstGeom prst="rect">
            <a:avLst/>
          </a:prstGeom>
        </p:spPr>
        <p:txBody>
          <a:bodyPr wrap="square">
            <a:spAutoFit/>
          </a:bodyPr>
          <a:lstStyle/>
          <a:p>
            <a:pPr marL="342900" indent="-342900">
              <a:buFont typeface="Arial" panose="020B0604020202020204" pitchFamily="34" charset="0"/>
              <a:buChar char="•"/>
            </a:pPr>
            <a:r>
              <a:rPr lang="nl-NL" sz="2400" dirty="0"/>
              <a:t>pH en EC bij aanvang van de teelt</a:t>
            </a:r>
          </a:p>
          <a:p>
            <a:pPr marL="342900" indent="-342900">
              <a:buFont typeface="Arial" panose="020B0604020202020204" pitchFamily="34" charset="0"/>
              <a:buChar char="•"/>
            </a:pPr>
            <a:r>
              <a:rPr lang="nl-NL" sz="2400" dirty="0"/>
              <a:t>EC-veranderingen tijdens de teelt</a:t>
            </a:r>
          </a:p>
          <a:p>
            <a:pPr marL="342900" indent="-342900">
              <a:buFont typeface="Arial" panose="020B0604020202020204" pitchFamily="34" charset="0"/>
              <a:buChar char="•"/>
            </a:pPr>
            <a:r>
              <a:rPr lang="nl-NL" sz="2400" dirty="0"/>
              <a:t>mate van </a:t>
            </a:r>
            <a:r>
              <a:rPr lang="nl-NL" sz="2400" dirty="0" err="1"/>
              <a:t>bekalking</a:t>
            </a:r>
            <a:endParaRPr lang="nl-NL" sz="2400" dirty="0"/>
          </a:p>
          <a:p>
            <a:pPr marL="342900" indent="-342900">
              <a:buFont typeface="Arial" panose="020B0604020202020204" pitchFamily="34" charset="0"/>
              <a:buChar char="•"/>
            </a:pPr>
            <a:r>
              <a:rPr lang="nl-NL" sz="2400" dirty="0"/>
              <a:t>gewasstadium (vegetatief of generatief gewas)</a:t>
            </a:r>
          </a:p>
          <a:p>
            <a:pPr marL="342900" indent="-342900">
              <a:buFont typeface="Arial" panose="020B0604020202020204" pitchFamily="34" charset="0"/>
              <a:buChar char="•"/>
            </a:pPr>
            <a:r>
              <a:rPr lang="nl-NL" sz="2400" dirty="0"/>
              <a:t>gebruik van bicarbonaatrijk gietwater</a:t>
            </a:r>
          </a:p>
          <a:p>
            <a:pPr marL="342900" indent="-342900">
              <a:buFont typeface="Arial" panose="020B0604020202020204" pitchFamily="34" charset="0"/>
              <a:buChar char="•"/>
            </a:pPr>
            <a:r>
              <a:rPr lang="nl-NL" sz="2400" dirty="0"/>
              <a:t>watergeefsysteem en regenval, waardoor mogelijk uitspoeling van elementen</a:t>
            </a:r>
          </a:p>
          <a:p>
            <a:pPr marL="342900" indent="-342900">
              <a:buFont typeface="Arial" panose="020B0604020202020204" pitchFamily="34" charset="0"/>
              <a:buChar char="•"/>
            </a:pPr>
            <a:r>
              <a:rPr lang="nl-NL" sz="2400" dirty="0"/>
              <a:t>additieven tijdens de teelt, waaronder biologische preparaten</a:t>
            </a:r>
          </a:p>
        </p:txBody>
      </p:sp>
    </p:spTree>
    <p:extLst>
      <p:ext uri="{BB962C8B-B14F-4D97-AF65-F5344CB8AC3E}">
        <p14:creationId xmlns:p14="http://schemas.microsoft.com/office/powerpoint/2010/main" val="1107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Organische bemesting</a:t>
            </a:r>
          </a:p>
        </p:txBody>
      </p:sp>
      <p:pic>
        <p:nvPicPr>
          <p:cNvPr id="4" name="Tijdelijke aanduiding voor inhoud 3">
            <a:extLst>
              <a:ext uri="{FF2B5EF4-FFF2-40B4-BE49-F238E27FC236}">
                <a16:creationId xmlns:a16="http://schemas.microsoft.com/office/drawing/2014/main" id="{D4783477-9FA9-47C9-88E1-9ADEA1088BC1}"/>
              </a:ext>
            </a:extLst>
          </p:cNvPr>
          <p:cNvPicPr>
            <a:picLocks noGrp="1" noChangeAspect="1"/>
          </p:cNvPicPr>
          <p:nvPr>
            <p:ph idx="1"/>
          </p:nvPr>
        </p:nvPicPr>
        <p:blipFill>
          <a:blip r:embed="rId2"/>
          <a:stretch>
            <a:fillRect/>
          </a:stretch>
        </p:blipFill>
        <p:spPr>
          <a:xfrm>
            <a:off x="9830447" y="302474"/>
            <a:ext cx="1812757" cy="2088715"/>
          </a:xfrm>
          <a:prstGeom prst="rect">
            <a:avLst/>
          </a:prstGeom>
        </p:spPr>
      </p:pic>
      <p:sp>
        <p:nvSpPr>
          <p:cNvPr id="3" name="Rechthoek 2">
            <a:extLst>
              <a:ext uri="{FF2B5EF4-FFF2-40B4-BE49-F238E27FC236}">
                <a16:creationId xmlns:a16="http://schemas.microsoft.com/office/drawing/2014/main" id="{3592F1D5-97CF-4DD2-911D-9F8F0FED8846}"/>
              </a:ext>
            </a:extLst>
          </p:cNvPr>
          <p:cNvSpPr/>
          <p:nvPr/>
        </p:nvSpPr>
        <p:spPr>
          <a:xfrm>
            <a:off x="756000" y="1116000"/>
            <a:ext cx="9980826" cy="461665"/>
          </a:xfrm>
          <a:prstGeom prst="rect">
            <a:avLst/>
          </a:prstGeom>
        </p:spPr>
        <p:txBody>
          <a:bodyPr wrap="square">
            <a:spAutoFit/>
          </a:bodyPr>
          <a:lstStyle/>
          <a:p>
            <a:endParaRPr lang="nl-NL" sz="2400" dirty="0">
              <a:solidFill>
                <a:srgbClr val="666666"/>
              </a:solidFill>
            </a:endParaRPr>
          </a:p>
        </p:txBody>
      </p:sp>
      <p:sp>
        <p:nvSpPr>
          <p:cNvPr id="5" name="Rechthoek 4">
            <a:extLst>
              <a:ext uri="{FF2B5EF4-FFF2-40B4-BE49-F238E27FC236}">
                <a16:creationId xmlns:a16="http://schemas.microsoft.com/office/drawing/2014/main" id="{72D78CDC-77E2-4301-8432-B3338E8358A2}"/>
              </a:ext>
            </a:extLst>
          </p:cNvPr>
          <p:cNvSpPr/>
          <p:nvPr/>
        </p:nvSpPr>
        <p:spPr>
          <a:xfrm>
            <a:off x="548796" y="1392999"/>
            <a:ext cx="6650410" cy="461665"/>
          </a:xfrm>
          <a:prstGeom prst="rect">
            <a:avLst/>
          </a:prstGeom>
        </p:spPr>
        <p:txBody>
          <a:bodyPr wrap="none">
            <a:spAutoFit/>
          </a:bodyPr>
          <a:lstStyle/>
          <a:p>
            <a:r>
              <a:rPr lang="nl-NL" sz="2400" dirty="0"/>
              <a:t>4. pH-buffer van substraat speelt belangrijke rol</a:t>
            </a:r>
          </a:p>
        </p:txBody>
      </p:sp>
      <p:sp>
        <p:nvSpPr>
          <p:cNvPr id="6" name="Rechthoek 5">
            <a:extLst>
              <a:ext uri="{FF2B5EF4-FFF2-40B4-BE49-F238E27FC236}">
                <a16:creationId xmlns:a16="http://schemas.microsoft.com/office/drawing/2014/main" id="{F449BC02-F273-4775-8D54-DAA17D14C32D}"/>
              </a:ext>
            </a:extLst>
          </p:cNvPr>
          <p:cNvSpPr/>
          <p:nvPr/>
        </p:nvSpPr>
        <p:spPr>
          <a:xfrm>
            <a:off x="548796" y="1997839"/>
            <a:ext cx="8595204" cy="3416320"/>
          </a:xfrm>
          <a:prstGeom prst="rect">
            <a:avLst/>
          </a:prstGeom>
        </p:spPr>
        <p:txBody>
          <a:bodyPr wrap="square">
            <a:spAutoFit/>
          </a:bodyPr>
          <a:lstStyle/>
          <a:p>
            <a:r>
              <a:rPr lang="nl-NL" sz="2400" dirty="0"/>
              <a:t>Veen is een grondstof met een relatief grote pH-buffer. </a:t>
            </a:r>
          </a:p>
          <a:p>
            <a:r>
              <a:rPr lang="nl-NL" sz="2400" dirty="0"/>
              <a:t>Andere grondstoffen zoals boomschors, kokosgruis, -vezel en -brokjes, houtvezel en perliet hebben een veel kleinere</a:t>
            </a:r>
          </a:p>
          <a:p>
            <a:r>
              <a:rPr lang="nl-NL" sz="2400" dirty="0"/>
              <a:t>pH-buffer. </a:t>
            </a:r>
          </a:p>
          <a:p>
            <a:r>
              <a:rPr lang="nl-NL" sz="2400" b="1" dirty="0"/>
              <a:t>Let dus op bij Veenvrije substraten</a:t>
            </a:r>
          </a:p>
          <a:p>
            <a:r>
              <a:rPr lang="nl-NL" sz="2400" dirty="0"/>
              <a:t>Als dergelijke grondstoffen een groter gehalte in een substraat vormen, dan is </a:t>
            </a:r>
            <a:r>
              <a:rPr lang="nl-NL" sz="2400" dirty="0" err="1"/>
              <a:t>depH</a:t>
            </a:r>
            <a:r>
              <a:rPr lang="nl-NL" sz="2400" dirty="0"/>
              <a:t>-buffer van het substraat lager vergeleken met een veensubstraat. pH-veranderingen</a:t>
            </a:r>
          </a:p>
          <a:p>
            <a:r>
              <a:rPr lang="nl-NL" sz="2400" dirty="0"/>
              <a:t>worden zo minder gebufferd en de pH kan sneller veranderen</a:t>
            </a:r>
          </a:p>
        </p:txBody>
      </p:sp>
    </p:spTree>
    <p:extLst>
      <p:ext uri="{BB962C8B-B14F-4D97-AF65-F5344CB8AC3E}">
        <p14:creationId xmlns:p14="http://schemas.microsoft.com/office/powerpoint/2010/main" val="393861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Organische bemesting</a:t>
            </a:r>
          </a:p>
        </p:txBody>
      </p:sp>
      <p:pic>
        <p:nvPicPr>
          <p:cNvPr id="4" name="Tijdelijke aanduiding voor inhoud 3">
            <a:extLst>
              <a:ext uri="{FF2B5EF4-FFF2-40B4-BE49-F238E27FC236}">
                <a16:creationId xmlns:a16="http://schemas.microsoft.com/office/drawing/2014/main" id="{D4783477-9FA9-47C9-88E1-9ADEA1088BC1}"/>
              </a:ext>
            </a:extLst>
          </p:cNvPr>
          <p:cNvPicPr>
            <a:picLocks noGrp="1" noChangeAspect="1"/>
          </p:cNvPicPr>
          <p:nvPr>
            <p:ph idx="1"/>
          </p:nvPr>
        </p:nvPicPr>
        <p:blipFill>
          <a:blip r:embed="rId2"/>
          <a:stretch>
            <a:fillRect/>
          </a:stretch>
        </p:blipFill>
        <p:spPr>
          <a:xfrm>
            <a:off x="9830447" y="302474"/>
            <a:ext cx="1812757" cy="2088715"/>
          </a:xfrm>
          <a:prstGeom prst="rect">
            <a:avLst/>
          </a:prstGeom>
        </p:spPr>
      </p:pic>
      <p:sp>
        <p:nvSpPr>
          <p:cNvPr id="3" name="Rechthoek 2">
            <a:extLst>
              <a:ext uri="{FF2B5EF4-FFF2-40B4-BE49-F238E27FC236}">
                <a16:creationId xmlns:a16="http://schemas.microsoft.com/office/drawing/2014/main" id="{3592F1D5-97CF-4DD2-911D-9F8F0FED8846}"/>
              </a:ext>
            </a:extLst>
          </p:cNvPr>
          <p:cNvSpPr/>
          <p:nvPr/>
        </p:nvSpPr>
        <p:spPr>
          <a:xfrm>
            <a:off x="756000" y="1116000"/>
            <a:ext cx="9980826" cy="461665"/>
          </a:xfrm>
          <a:prstGeom prst="rect">
            <a:avLst/>
          </a:prstGeom>
        </p:spPr>
        <p:txBody>
          <a:bodyPr wrap="square">
            <a:spAutoFit/>
          </a:bodyPr>
          <a:lstStyle/>
          <a:p>
            <a:endParaRPr lang="nl-NL" sz="2400" dirty="0">
              <a:solidFill>
                <a:srgbClr val="666666"/>
              </a:solidFill>
            </a:endParaRPr>
          </a:p>
        </p:txBody>
      </p:sp>
      <p:sp>
        <p:nvSpPr>
          <p:cNvPr id="5" name="Rechthoek 4">
            <a:extLst>
              <a:ext uri="{FF2B5EF4-FFF2-40B4-BE49-F238E27FC236}">
                <a16:creationId xmlns:a16="http://schemas.microsoft.com/office/drawing/2014/main" id="{50746F47-4895-48B8-8349-49252495C3E3}"/>
              </a:ext>
            </a:extLst>
          </p:cNvPr>
          <p:cNvSpPr/>
          <p:nvPr/>
        </p:nvSpPr>
        <p:spPr>
          <a:xfrm>
            <a:off x="756000" y="1948464"/>
            <a:ext cx="8388000" cy="2308324"/>
          </a:xfrm>
          <a:prstGeom prst="rect">
            <a:avLst/>
          </a:prstGeom>
        </p:spPr>
        <p:txBody>
          <a:bodyPr wrap="square">
            <a:spAutoFit/>
          </a:bodyPr>
          <a:lstStyle/>
          <a:p>
            <a:r>
              <a:rPr lang="nl-NL" sz="2400" dirty="0"/>
              <a:t>5. Aandacht voor ontstaan hoog ammoniakgehalte onder</a:t>
            </a:r>
          </a:p>
          <a:p>
            <a:r>
              <a:rPr lang="nl-NL" sz="2400" dirty="0"/>
              <a:t>bepaalde omstandigheden</a:t>
            </a:r>
          </a:p>
          <a:p>
            <a:endParaRPr lang="nl-NL" sz="2400" dirty="0"/>
          </a:p>
          <a:p>
            <a:r>
              <a:rPr lang="nl-NL" sz="2400" dirty="0"/>
              <a:t>Onder bepaalde omstandigheden kan bij de mineralisatie van organisch gebonden stikstof (N) ook teveel ammoniak ontstaan voor het gewas. </a:t>
            </a:r>
          </a:p>
        </p:txBody>
      </p:sp>
    </p:spTree>
    <p:extLst>
      <p:ext uri="{BB962C8B-B14F-4D97-AF65-F5344CB8AC3E}">
        <p14:creationId xmlns:p14="http://schemas.microsoft.com/office/powerpoint/2010/main" val="106679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Organische bemesting</a:t>
            </a:r>
          </a:p>
        </p:txBody>
      </p:sp>
      <p:pic>
        <p:nvPicPr>
          <p:cNvPr id="4" name="Tijdelijke aanduiding voor inhoud 3">
            <a:extLst>
              <a:ext uri="{FF2B5EF4-FFF2-40B4-BE49-F238E27FC236}">
                <a16:creationId xmlns:a16="http://schemas.microsoft.com/office/drawing/2014/main" id="{D4783477-9FA9-47C9-88E1-9ADEA1088BC1}"/>
              </a:ext>
            </a:extLst>
          </p:cNvPr>
          <p:cNvPicPr>
            <a:picLocks noGrp="1" noChangeAspect="1"/>
          </p:cNvPicPr>
          <p:nvPr>
            <p:ph idx="1"/>
          </p:nvPr>
        </p:nvPicPr>
        <p:blipFill>
          <a:blip r:embed="rId3"/>
          <a:stretch>
            <a:fillRect/>
          </a:stretch>
        </p:blipFill>
        <p:spPr>
          <a:xfrm>
            <a:off x="9830447" y="302474"/>
            <a:ext cx="1812757" cy="2088715"/>
          </a:xfrm>
          <a:prstGeom prst="rect">
            <a:avLst/>
          </a:prstGeom>
        </p:spPr>
      </p:pic>
      <p:sp>
        <p:nvSpPr>
          <p:cNvPr id="3" name="Rechthoek 2">
            <a:extLst>
              <a:ext uri="{FF2B5EF4-FFF2-40B4-BE49-F238E27FC236}">
                <a16:creationId xmlns:a16="http://schemas.microsoft.com/office/drawing/2014/main" id="{3592F1D5-97CF-4DD2-911D-9F8F0FED8846}"/>
              </a:ext>
            </a:extLst>
          </p:cNvPr>
          <p:cNvSpPr/>
          <p:nvPr/>
        </p:nvSpPr>
        <p:spPr>
          <a:xfrm>
            <a:off x="756000" y="1116000"/>
            <a:ext cx="9980826" cy="461665"/>
          </a:xfrm>
          <a:prstGeom prst="rect">
            <a:avLst/>
          </a:prstGeom>
        </p:spPr>
        <p:txBody>
          <a:bodyPr wrap="square">
            <a:spAutoFit/>
          </a:bodyPr>
          <a:lstStyle/>
          <a:p>
            <a:endParaRPr lang="nl-NL" sz="2400" dirty="0">
              <a:solidFill>
                <a:srgbClr val="666666"/>
              </a:solidFill>
            </a:endParaRPr>
          </a:p>
        </p:txBody>
      </p:sp>
      <p:sp>
        <p:nvSpPr>
          <p:cNvPr id="6" name="Rechthoek 5">
            <a:extLst>
              <a:ext uri="{FF2B5EF4-FFF2-40B4-BE49-F238E27FC236}">
                <a16:creationId xmlns:a16="http://schemas.microsoft.com/office/drawing/2014/main" id="{87072786-FB22-46C7-B3AD-7A403979BBDC}"/>
              </a:ext>
            </a:extLst>
          </p:cNvPr>
          <p:cNvSpPr/>
          <p:nvPr/>
        </p:nvSpPr>
        <p:spPr>
          <a:xfrm>
            <a:off x="667223" y="1245763"/>
            <a:ext cx="9163223" cy="4524315"/>
          </a:xfrm>
          <a:prstGeom prst="rect">
            <a:avLst/>
          </a:prstGeom>
        </p:spPr>
        <p:txBody>
          <a:bodyPr wrap="square">
            <a:spAutoFit/>
          </a:bodyPr>
          <a:lstStyle/>
          <a:p>
            <a:r>
              <a:rPr lang="nl-NL" sz="2400" dirty="0"/>
              <a:t>6. Mineralisatiesnelheid hangt af van omstandigheden</a:t>
            </a:r>
          </a:p>
          <a:p>
            <a:endParaRPr lang="nl-NL" sz="2400" dirty="0"/>
          </a:p>
          <a:p>
            <a:r>
              <a:rPr lang="nl-NL" sz="2400" dirty="0"/>
              <a:t>De mineralisatie van organisch gebonden stikstof (N) is een dynamisch proces. Of dit proces op gang komt, hangt af van verschillende factoren en omstandigheden:</a:t>
            </a:r>
          </a:p>
          <a:p>
            <a:endParaRPr lang="nl-NL" sz="2400" dirty="0"/>
          </a:p>
          <a:p>
            <a:pPr marL="342900" indent="-342900">
              <a:buFont typeface="Arial" panose="020B0604020202020204" pitchFamily="34" charset="0"/>
              <a:buChar char="•"/>
            </a:pPr>
            <a:r>
              <a:rPr lang="nl-NL" sz="2400" dirty="0"/>
              <a:t>Vocht tijdens transport droog houden anders start het proces al</a:t>
            </a:r>
          </a:p>
          <a:p>
            <a:pPr marL="342900" indent="-342900">
              <a:buFont typeface="Arial" panose="020B0604020202020204" pitchFamily="34" charset="0"/>
              <a:buChar char="•"/>
            </a:pPr>
            <a:r>
              <a:rPr lang="nl-NL" sz="2400" dirty="0"/>
              <a:t>Temperatuur hoe hoger hoe sneller</a:t>
            </a:r>
          </a:p>
          <a:p>
            <a:pPr marL="342900" indent="-342900">
              <a:buFont typeface="Arial" panose="020B0604020202020204" pitchFamily="34" charset="0"/>
              <a:buChar char="•"/>
            </a:pPr>
            <a:r>
              <a:rPr lang="nl-NL" sz="2400" dirty="0"/>
              <a:t>Zuurstof (bij start nodig anders NH3 vervluchtiging)</a:t>
            </a:r>
          </a:p>
          <a:p>
            <a:pPr marL="342900" indent="-342900">
              <a:buFont typeface="Arial" panose="020B0604020202020204" pitchFamily="34" charset="0"/>
              <a:buChar char="•"/>
            </a:pPr>
            <a:r>
              <a:rPr lang="nl-NL" sz="2400" dirty="0"/>
              <a:t>pH niet te hoog</a:t>
            </a:r>
          </a:p>
          <a:p>
            <a:pPr marL="342900" indent="-342900">
              <a:buFont typeface="Arial" panose="020B0604020202020204" pitchFamily="34" charset="0"/>
              <a:buChar char="•"/>
            </a:pPr>
            <a:endParaRPr lang="nl-NL" sz="2400" dirty="0"/>
          </a:p>
          <a:p>
            <a:endParaRPr lang="nl-NL" sz="2400" dirty="0"/>
          </a:p>
        </p:txBody>
      </p:sp>
    </p:spTree>
    <p:extLst>
      <p:ext uri="{BB962C8B-B14F-4D97-AF65-F5344CB8AC3E}">
        <p14:creationId xmlns:p14="http://schemas.microsoft.com/office/powerpoint/2010/main" val="66170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fontScale="90000"/>
          </a:bodyPr>
          <a:lstStyle/>
          <a:p>
            <a:r>
              <a:rPr lang="nl-NL" sz="2400" b="1" dirty="0"/>
              <a:t>Opdracht 3</a:t>
            </a:r>
            <a:br>
              <a:rPr lang="nl-NL" sz="2400" b="1" dirty="0"/>
            </a:br>
            <a:br>
              <a:rPr lang="nl-NL" sz="2400" b="1" dirty="0"/>
            </a:b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951058" y="2201814"/>
            <a:ext cx="9959585" cy="1323439"/>
          </a:xfrm>
          <a:prstGeom prst="rect">
            <a:avLst/>
          </a:prstGeom>
        </p:spPr>
        <p:txBody>
          <a:bodyPr wrap="square">
            <a:spAutoFit/>
          </a:bodyPr>
          <a:lstStyle/>
          <a:p>
            <a:pPr marL="342900" indent="-342900">
              <a:buFontTx/>
              <a:buChar char="-"/>
            </a:pPr>
            <a:endParaRPr lang="nl-NL" sz="2000" dirty="0"/>
          </a:p>
          <a:p>
            <a:endParaRPr lang="nl-NL" sz="2000" dirty="0"/>
          </a:p>
          <a:p>
            <a:r>
              <a:rPr lang="nl-NL" sz="2000" dirty="0"/>
              <a:t>Maak Theorieles 3 Bemesting nieuwe substraten</a:t>
            </a:r>
          </a:p>
          <a:p>
            <a:endParaRPr lang="nl-NL" sz="2000" dirty="0"/>
          </a:p>
        </p:txBody>
      </p:sp>
    </p:spTree>
    <p:extLst>
      <p:ext uri="{BB962C8B-B14F-4D97-AF65-F5344CB8AC3E}">
        <p14:creationId xmlns:p14="http://schemas.microsoft.com/office/powerpoint/2010/main" val="84253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fontScale="90000"/>
          </a:bodyPr>
          <a:lstStyle/>
          <a:p>
            <a:r>
              <a:rPr lang="nl-NL" sz="2400" b="1" dirty="0"/>
              <a:t>Bemesting en Substraat</a:t>
            </a:r>
            <a:br>
              <a:rPr lang="nl-NL" sz="2400" b="1" dirty="0"/>
            </a:br>
            <a:br>
              <a:rPr lang="nl-NL" sz="2400" b="1" dirty="0"/>
            </a:br>
            <a:r>
              <a:rPr lang="nl-NL" sz="2400" b="1" dirty="0"/>
              <a:t>De Toekomst van ons substraat…</a:t>
            </a: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sp>
        <p:nvSpPr>
          <p:cNvPr id="4" name="Rechthoek 3">
            <a:extLst>
              <a:ext uri="{FF2B5EF4-FFF2-40B4-BE49-F238E27FC236}">
                <a16:creationId xmlns:a16="http://schemas.microsoft.com/office/drawing/2014/main" id="{C8B570B7-1A87-461E-AC9B-22A96D5A2314}"/>
              </a:ext>
            </a:extLst>
          </p:cNvPr>
          <p:cNvSpPr/>
          <p:nvPr/>
        </p:nvSpPr>
        <p:spPr>
          <a:xfrm>
            <a:off x="791988" y="2531306"/>
            <a:ext cx="9517135" cy="3046988"/>
          </a:xfrm>
          <a:prstGeom prst="rect">
            <a:avLst/>
          </a:prstGeom>
        </p:spPr>
        <p:txBody>
          <a:bodyPr wrap="square">
            <a:spAutoFit/>
          </a:bodyPr>
          <a:lstStyle/>
          <a:p>
            <a:pPr marL="342900" indent="-342900">
              <a:buFont typeface="Arial" panose="020B0604020202020204" pitchFamily="34" charset="0"/>
              <a:buChar char="•"/>
            </a:pPr>
            <a:r>
              <a:rPr lang="nl-NL" sz="2400" dirty="0"/>
              <a:t>In de komende jaren gaan groeimedia, en met name potgronden, voor sierteelt en boomkwekerij sterk veranderen. </a:t>
            </a:r>
          </a:p>
          <a:p>
            <a:pPr marL="342900" indent="-342900">
              <a:buFont typeface="Arial" panose="020B0604020202020204" pitchFamily="34" charset="0"/>
              <a:buChar char="•"/>
            </a:pPr>
            <a:r>
              <a:rPr lang="nl-NL" sz="2400" dirty="0"/>
              <a:t>Het gebruik van veen in deze groeimedia zal sterk verminderen en er zullen meer veenvrije groeimedia worden ingezet in de tuinbouw. Hierdoor veranderen ook de eigenschappen van groeimedia. </a:t>
            </a:r>
          </a:p>
          <a:p>
            <a:pPr marL="342900" indent="-342900">
              <a:buFont typeface="Arial" panose="020B0604020202020204" pitchFamily="34" charset="0"/>
              <a:buChar char="•"/>
            </a:pPr>
            <a:r>
              <a:rPr lang="nl-NL" sz="2400" dirty="0"/>
              <a:t>Voor kwekers is het van belang om hierop goed te anticiperen.</a:t>
            </a:r>
          </a:p>
          <a:p>
            <a:endParaRPr lang="nl-NL" sz="2400" dirty="0"/>
          </a:p>
        </p:txBody>
      </p:sp>
      <p:pic>
        <p:nvPicPr>
          <p:cNvPr id="3" name="Afbeelding 2">
            <a:extLst>
              <a:ext uri="{FF2B5EF4-FFF2-40B4-BE49-F238E27FC236}">
                <a16:creationId xmlns:a16="http://schemas.microsoft.com/office/drawing/2014/main" id="{580EC750-BB74-4B76-A5DB-32FFD94B9203}"/>
              </a:ext>
            </a:extLst>
          </p:cNvPr>
          <p:cNvPicPr>
            <a:picLocks noChangeAspect="1"/>
          </p:cNvPicPr>
          <p:nvPr/>
        </p:nvPicPr>
        <p:blipFill>
          <a:blip r:embed="rId2"/>
          <a:stretch>
            <a:fillRect/>
          </a:stretch>
        </p:blipFill>
        <p:spPr>
          <a:xfrm>
            <a:off x="6765611" y="268501"/>
            <a:ext cx="3985961" cy="1892749"/>
          </a:xfrm>
          <a:prstGeom prst="rect">
            <a:avLst/>
          </a:prstGeom>
        </p:spPr>
      </p:pic>
    </p:spTree>
    <p:extLst>
      <p:ext uri="{BB962C8B-B14F-4D97-AF65-F5344CB8AC3E}">
        <p14:creationId xmlns:p14="http://schemas.microsoft.com/office/powerpoint/2010/main" val="20183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fontScale="90000"/>
          </a:bodyPr>
          <a:lstStyle/>
          <a:p>
            <a:r>
              <a:rPr lang="nl-NL" sz="2400" b="1" dirty="0"/>
              <a:t>Bemesting en Substraat</a:t>
            </a:r>
            <a:br>
              <a:rPr lang="nl-NL" sz="2400" b="1" dirty="0"/>
            </a:br>
            <a:br>
              <a:rPr lang="nl-NL" sz="2400" b="1" dirty="0"/>
            </a:br>
            <a:r>
              <a:rPr lang="nl-NL" sz="2400" b="1" dirty="0"/>
              <a:t>De Toekomst van ons substraat…</a:t>
            </a: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sp>
        <p:nvSpPr>
          <p:cNvPr id="5" name="Rechthoek 4">
            <a:extLst>
              <a:ext uri="{FF2B5EF4-FFF2-40B4-BE49-F238E27FC236}">
                <a16:creationId xmlns:a16="http://schemas.microsoft.com/office/drawing/2014/main" id="{EB912DD6-C66E-486A-ACD2-FEB96B50C542}"/>
              </a:ext>
            </a:extLst>
          </p:cNvPr>
          <p:cNvSpPr/>
          <p:nvPr/>
        </p:nvSpPr>
        <p:spPr>
          <a:xfrm>
            <a:off x="791988" y="2472385"/>
            <a:ext cx="9502386" cy="3046988"/>
          </a:xfrm>
          <a:prstGeom prst="rect">
            <a:avLst/>
          </a:prstGeom>
        </p:spPr>
        <p:txBody>
          <a:bodyPr wrap="square">
            <a:spAutoFit/>
          </a:bodyPr>
          <a:lstStyle/>
          <a:p>
            <a:pPr marL="342900" lvl="0" indent="-342900">
              <a:buFont typeface="Arial" panose="020B0604020202020204" pitchFamily="34" charset="0"/>
              <a:buChar char="•"/>
            </a:pPr>
            <a:r>
              <a:rPr lang="nl-NL" sz="2400" dirty="0">
                <a:solidFill>
                  <a:prstClr val="black"/>
                </a:solidFill>
              </a:rPr>
              <a:t>Bij het werken met nieuwe groeimedia is het nog belangrijker om rekening te houden met onder meer veiligheid, pH en voeding en fysische eigenschappen. </a:t>
            </a:r>
          </a:p>
          <a:p>
            <a:pPr marL="342900" lvl="0" indent="-342900">
              <a:buFont typeface="Arial" panose="020B0604020202020204" pitchFamily="34" charset="0"/>
              <a:buChar char="•"/>
            </a:pPr>
            <a:r>
              <a:rPr lang="nl-NL" sz="2400" dirty="0">
                <a:solidFill>
                  <a:prstClr val="black"/>
                </a:solidFill>
              </a:rPr>
              <a:t>Belangrijke focuspunten voor een optimale start van de teelt. Het werken met nieuwe groeimedia vraagt niet alleen aandacht van substraatproducenten, maar zeker ook van kwekers. </a:t>
            </a:r>
          </a:p>
          <a:p>
            <a:pPr marL="342900" lvl="0" indent="-342900">
              <a:buFont typeface="Arial" panose="020B0604020202020204" pitchFamily="34" charset="0"/>
              <a:buChar char="•"/>
            </a:pPr>
            <a:r>
              <a:rPr lang="nl-NL" sz="2400" dirty="0">
                <a:solidFill>
                  <a:prstClr val="black"/>
                </a:solidFill>
              </a:rPr>
              <a:t>Een teelt op nieuwe groeimedia kan aanpassingen vragen in de teeltwijze, bijvoorbeeld qua irrigatie en bemesting.</a:t>
            </a:r>
          </a:p>
        </p:txBody>
      </p:sp>
      <p:pic>
        <p:nvPicPr>
          <p:cNvPr id="6" name="Afbeelding 5">
            <a:extLst>
              <a:ext uri="{FF2B5EF4-FFF2-40B4-BE49-F238E27FC236}">
                <a16:creationId xmlns:a16="http://schemas.microsoft.com/office/drawing/2014/main" id="{12EAAA60-5FF0-4D7A-A2D8-BBE4BEED1361}"/>
              </a:ext>
            </a:extLst>
          </p:cNvPr>
          <p:cNvPicPr>
            <a:picLocks noChangeAspect="1"/>
          </p:cNvPicPr>
          <p:nvPr/>
        </p:nvPicPr>
        <p:blipFill>
          <a:blip r:embed="rId2"/>
          <a:stretch>
            <a:fillRect/>
          </a:stretch>
        </p:blipFill>
        <p:spPr>
          <a:xfrm>
            <a:off x="6896024" y="232116"/>
            <a:ext cx="3945310" cy="1873445"/>
          </a:xfrm>
          <a:prstGeom prst="rect">
            <a:avLst/>
          </a:prstGeom>
        </p:spPr>
      </p:pic>
    </p:spTree>
    <p:extLst>
      <p:ext uri="{BB962C8B-B14F-4D97-AF65-F5344CB8AC3E}">
        <p14:creationId xmlns:p14="http://schemas.microsoft.com/office/powerpoint/2010/main" val="151682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a:bodyPr>
          <a:lstStyle/>
          <a:p>
            <a:r>
              <a:rPr lang="nl-NL" sz="2400" b="1" dirty="0"/>
              <a:t>Bemesting en Substraat</a:t>
            </a: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5" name="Afbeelding 4">
            <a:extLst>
              <a:ext uri="{FF2B5EF4-FFF2-40B4-BE49-F238E27FC236}">
                <a16:creationId xmlns:a16="http://schemas.microsoft.com/office/drawing/2014/main" id="{474F807D-A62F-46FC-9753-C964BB879512}"/>
              </a:ext>
            </a:extLst>
          </p:cNvPr>
          <p:cNvPicPr>
            <a:picLocks noChangeAspect="1"/>
          </p:cNvPicPr>
          <p:nvPr/>
        </p:nvPicPr>
        <p:blipFill>
          <a:blip r:embed="rId2"/>
          <a:stretch>
            <a:fillRect/>
          </a:stretch>
        </p:blipFill>
        <p:spPr>
          <a:xfrm>
            <a:off x="951058" y="1945866"/>
            <a:ext cx="8913032" cy="4912134"/>
          </a:xfrm>
          <a:prstGeom prst="rect">
            <a:avLst/>
          </a:prstGeom>
        </p:spPr>
      </p:pic>
      <p:sp>
        <p:nvSpPr>
          <p:cNvPr id="6" name="Rechthoek 5">
            <a:hlinkClick r:id="rId3"/>
            <a:extLst>
              <a:ext uri="{FF2B5EF4-FFF2-40B4-BE49-F238E27FC236}">
                <a16:creationId xmlns:a16="http://schemas.microsoft.com/office/drawing/2014/main" id="{EB3B3D61-25B7-4B96-8237-C1F89758B12F}"/>
              </a:ext>
            </a:extLst>
          </p:cNvPr>
          <p:cNvSpPr/>
          <p:nvPr/>
        </p:nvSpPr>
        <p:spPr>
          <a:xfrm>
            <a:off x="6096000" y="6488668"/>
            <a:ext cx="6041141" cy="369332"/>
          </a:xfrm>
          <a:prstGeom prst="rect">
            <a:avLst/>
          </a:prstGeom>
        </p:spPr>
        <p:txBody>
          <a:bodyPr wrap="none">
            <a:spAutoFit/>
          </a:bodyPr>
          <a:lstStyle/>
          <a:p>
            <a:r>
              <a:rPr lang="nl-NL" dirty="0">
                <a:hlinkClick r:id="rId3"/>
              </a:rPr>
              <a:t>https://www.rhp.nl/nl/veiligheid-van-(nieuwe)-grondstoffen</a:t>
            </a:r>
            <a:endParaRPr lang="nl-NL" dirty="0"/>
          </a:p>
        </p:txBody>
      </p:sp>
    </p:spTree>
    <p:extLst>
      <p:ext uri="{BB962C8B-B14F-4D97-AF65-F5344CB8AC3E}">
        <p14:creationId xmlns:p14="http://schemas.microsoft.com/office/powerpoint/2010/main" val="35783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a:bodyPr>
          <a:lstStyle/>
          <a:p>
            <a:r>
              <a:rPr lang="nl-NL" sz="2400" b="1" dirty="0"/>
              <a:t>Bemesting en Substraat</a:t>
            </a: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sp>
        <p:nvSpPr>
          <p:cNvPr id="6" name="Rechthoek 5">
            <a:hlinkClick r:id="rId3"/>
            <a:extLst>
              <a:ext uri="{FF2B5EF4-FFF2-40B4-BE49-F238E27FC236}">
                <a16:creationId xmlns:a16="http://schemas.microsoft.com/office/drawing/2014/main" id="{EB3B3D61-25B7-4B96-8237-C1F89758B12F}"/>
              </a:ext>
            </a:extLst>
          </p:cNvPr>
          <p:cNvSpPr/>
          <p:nvPr/>
        </p:nvSpPr>
        <p:spPr>
          <a:xfrm>
            <a:off x="6096000" y="6488668"/>
            <a:ext cx="6041141" cy="369332"/>
          </a:xfrm>
          <a:prstGeom prst="rect">
            <a:avLst/>
          </a:prstGeom>
        </p:spPr>
        <p:txBody>
          <a:bodyPr wrap="none">
            <a:spAutoFit/>
          </a:bodyPr>
          <a:lstStyle/>
          <a:p>
            <a:r>
              <a:rPr lang="nl-NL" dirty="0">
                <a:hlinkClick r:id="rId3"/>
              </a:rPr>
              <a:t>https://www.rhp.nl/nl/veiligheid-van-(nieuwe)-grondstoffen</a:t>
            </a:r>
            <a:endParaRPr lang="nl-NL" dirty="0"/>
          </a:p>
        </p:txBody>
      </p:sp>
      <p:sp>
        <p:nvSpPr>
          <p:cNvPr id="8" name="Rechthoek 7">
            <a:extLst>
              <a:ext uri="{FF2B5EF4-FFF2-40B4-BE49-F238E27FC236}">
                <a16:creationId xmlns:a16="http://schemas.microsoft.com/office/drawing/2014/main" id="{AF0215FE-735B-4FBE-B21B-8C68EBF44DC0}"/>
              </a:ext>
            </a:extLst>
          </p:cNvPr>
          <p:cNvSpPr/>
          <p:nvPr/>
        </p:nvSpPr>
        <p:spPr>
          <a:xfrm>
            <a:off x="951058" y="2105561"/>
            <a:ext cx="6096000" cy="2677656"/>
          </a:xfrm>
          <a:prstGeom prst="rect">
            <a:avLst/>
          </a:prstGeom>
        </p:spPr>
        <p:txBody>
          <a:bodyPr>
            <a:spAutoFit/>
          </a:bodyPr>
          <a:lstStyle/>
          <a:p>
            <a:pPr marL="285750" indent="-285750">
              <a:buFont typeface="Arial" panose="020B0604020202020204" pitchFamily="34" charset="0"/>
              <a:buChar char="•"/>
            </a:pPr>
            <a:r>
              <a:rPr lang="nl-NL" sz="2400" dirty="0"/>
              <a:t>Fytosanitaire risico’s</a:t>
            </a:r>
          </a:p>
          <a:p>
            <a:pPr marL="285750" indent="-285750">
              <a:buFont typeface="Arial" panose="020B0604020202020204" pitchFamily="34" charset="0"/>
              <a:buChar char="•"/>
            </a:pPr>
            <a:r>
              <a:rPr lang="nl-NL" sz="2400" dirty="0" err="1"/>
              <a:t>Hygiënisatie</a:t>
            </a:r>
            <a:endParaRPr lang="nl-NL" sz="2400" dirty="0"/>
          </a:p>
          <a:p>
            <a:pPr marL="285750" indent="-285750">
              <a:buFont typeface="Arial" panose="020B0604020202020204" pitchFamily="34" charset="0"/>
              <a:buChar char="•"/>
            </a:pPr>
            <a:r>
              <a:rPr lang="nl-NL" sz="2400" dirty="0"/>
              <a:t>Onkruiden</a:t>
            </a:r>
          </a:p>
          <a:p>
            <a:pPr marL="285750" indent="-285750">
              <a:buFont typeface="Arial" panose="020B0604020202020204" pitchFamily="34" charset="0"/>
              <a:buChar char="•"/>
            </a:pPr>
            <a:r>
              <a:rPr lang="nl-NL" sz="2400" dirty="0" err="1"/>
              <a:t>Planttoxische</a:t>
            </a:r>
            <a:r>
              <a:rPr lang="nl-NL" sz="2400" dirty="0"/>
              <a:t> stoffen en zichtbare verontreinigingen</a:t>
            </a:r>
          </a:p>
          <a:p>
            <a:pPr marL="285750" indent="-285750">
              <a:buFont typeface="Arial" panose="020B0604020202020204" pitchFamily="34" charset="0"/>
              <a:buChar char="•"/>
            </a:pPr>
            <a:r>
              <a:rPr lang="nl-NL" sz="2400" dirty="0"/>
              <a:t>Residuen van bestrijdingsmiddelen</a:t>
            </a:r>
          </a:p>
          <a:p>
            <a:pPr marL="285750" indent="-285750">
              <a:buFont typeface="Arial" panose="020B0604020202020204" pitchFamily="34" charset="0"/>
              <a:buChar char="•"/>
            </a:pPr>
            <a:r>
              <a:rPr lang="nl-NL" sz="2400" dirty="0"/>
              <a:t>Plantverdraagzaamheid</a:t>
            </a:r>
          </a:p>
        </p:txBody>
      </p:sp>
      <p:pic>
        <p:nvPicPr>
          <p:cNvPr id="4" name="Afbeelding 3">
            <a:extLst>
              <a:ext uri="{FF2B5EF4-FFF2-40B4-BE49-F238E27FC236}">
                <a16:creationId xmlns:a16="http://schemas.microsoft.com/office/drawing/2014/main" id="{2C5FE11E-A81C-43E7-BBAC-D2D947326FEA}"/>
              </a:ext>
            </a:extLst>
          </p:cNvPr>
          <p:cNvPicPr>
            <a:picLocks noChangeAspect="1"/>
          </p:cNvPicPr>
          <p:nvPr/>
        </p:nvPicPr>
        <p:blipFill>
          <a:blip r:embed="rId4"/>
          <a:stretch>
            <a:fillRect/>
          </a:stretch>
        </p:blipFill>
        <p:spPr>
          <a:xfrm>
            <a:off x="7110013" y="507033"/>
            <a:ext cx="4456562" cy="2456901"/>
          </a:xfrm>
          <a:prstGeom prst="rect">
            <a:avLst/>
          </a:prstGeom>
        </p:spPr>
      </p:pic>
    </p:spTree>
    <p:extLst>
      <p:ext uri="{BB962C8B-B14F-4D97-AF65-F5344CB8AC3E}">
        <p14:creationId xmlns:p14="http://schemas.microsoft.com/office/powerpoint/2010/main" val="10269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a:bodyPr>
          <a:lstStyle/>
          <a:p>
            <a:r>
              <a:rPr lang="nl-NL" sz="2400" b="1" dirty="0"/>
              <a:t>Bemesting en Substraat</a:t>
            </a: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3" name="Afbeelding 2">
            <a:extLst>
              <a:ext uri="{FF2B5EF4-FFF2-40B4-BE49-F238E27FC236}">
                <a16:creationId xmlns:a16="http://schemas.microsoft.com/office/drawing/2014/main" id="{5746CB17-293B-4F3C-AD91-1F005DC2EB60}"/>
              </a:ext>
            </a:extLst>
          </p:cNvPr>
          <p:cNvPicPr>
            <a:picLocks noChangeAspect="1"/>
          </p:cNvPicPr>
          <p:nvPr/>
        </p:nvPicPr>
        <p:blipFill>
          <a:blip r:embed="rId2"/>
          <a:stretch>
            <a:fillRect/>
          </a:stretch>
        </p:blipFill>
        <p:spPr>
          <a:xfrm>
            <a:off x="951058" y="2105561"/>
            <a:ext cx="7548550" cy="3893595"/>
          </a:xfrm>
          <a:prstGeom prst="rect">
            <a:avLst/>
          </a:prstGeom>
        </p:spPr>
      </p:pic>
      <p:sp>
        <p:nvSpPr>
          <p:cNvPr id="4" name="Rechthoek 3">
            <a:hlinkClick r:id="rId3"/>
            <a:extLst>
              <a:ext uri="{FF2B5EF4-FFF2-40B4-BE49-F238E27FC236}">
                <a16:creationId xmlns:a16="http://schemas.microsoft.com/office/drawing/2014/main" id="{B46344AE-1EC8-4932-B78D-6C05009BC0B3}"/>
              </a:ext>
            </a:extLst>
          </p:cNvPr>
          <p:cNvSpPr/>
          <p:nvPr/>
        </p:nvSpPr>
        <p:spPr>
          <a:xfrm>
            <a:off x="7486036" y="6079148"/>
            <a:ext cx="3788281" cy="369332"/>
          </a:xfrm>
          <a:prstGeom prst="rect">
            <a:avLst/>
          </a:prstGeom>
        </p:spPr>
        <p:txBody>
          <a:bodyPr wrap="none">
            <a:spAutoFit/>
          </a:bodyPr>
          <a:lstStyle/>
          <a:p>
            <a:r>
              <a:rPr lang="nl-NL" dirty="0">
                <a:hlinkClick r:id="rId3"/>
              </a:rPr>
              <a:t>https://www.rhp.nl/nl/ph-en-voeding</a:t>
            </a:r>
            <a:endParaRPr lang="nl-NL" dirty="0"/>
          </a:p>
        </p:txBody>
      </p:sp>
    </p:spTree>
    <p:extLst>
      <p:ext uri="{BB962C8B-B14F-4D97-AF65-F5344CB8AC3E}">
        <p14:creationId xmlns:p14="http://schemas.microsoft.com/office/powerpoint/2010/main" val="1262535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a:bodyPr>
          <a:lstStyle/>
          <a:p>
            <a:r>
              <a:rPr lang="nl-NL" sz="2400" b="1" dirty="0"/>
              <a:t>Bemesting en Substraat</a:t>
            </a: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sp>
        <p:nvSpPr>
          <p:cNvPr id="4" name="Rechthoek 3">
            <a:extLst>
              <a:ext uri="{FF2B5EF4-FFF2-40B4-BE49-F238E27FC236}">
                <a16:creationId xmlns:a16="http://schemas.microsoft.com/office/drawing/2014/main" id="{905E4AA3-AE1E-4323-B5CA-4611A7028771}"/>
              </a:ext>
            </a:extLst>
          </p:cNvPr>
          <p:cNvSpPr/>
          <p:nvPr/>
        </p:nvSpPr>
        <p:spPr>
          <a:xfrm>
            <a:off x="951058" y="2105561"/>
            <a:ext cx="10063315" cy="3785652"/>
          </a:xfrm>
          <a:prstGeom prst="rect">
            <a:avLst/>
          </a:prstGeom>
        </p:spPr>
        <p:txBody>
          <a:bodyPr wrap="square">
            <a:spAutoFit/>
          </a:bodyPr>
          <a:lstStyle/>
          <a:p>
            <a:r>
              <a:rPr lang="nl-NL" sz="2400" dirty="0"/>
              <a:t>Met nieuwe grondstoffen verandert er veel in vergelijking met veen. Aspecten die anders kunnen worden bij gebruik van niet-veengrondstoffen zijn:</a:t>
            </a:r>
          </a:p>
          <a:p>
            <a:endParaRPr lang="nl-NL" sz="2400" dirty="0"/>
          </a:p>
          <a:p>
            <a:pPr marL="285750" indent="-285750">
              <a:buFont typeface="Arial" panose="020B0604020202020204" pitchFamily="34" charset="0"/>
              <a:buChar char="•"/>
            </a:pPr>
            <a:r>
              <a:rPr lang="nl-NL" sz="2400" dirty="0"/>
              <a:t> hebben een andere pH</a:t>
            </a:r>
          </a:p>
          <a:p>
            <a:pPr marL="285750" indent="-285750">
              <a:buFont typeface="Arial" panose="020B0604020202020204" pitchFamily="34" charset="0"/>
              <a:buChar char="•"/>
            </a:pPr>
            <a:r>
              <a:rPr lang="nl-NL" sz="2400" dirty="0"/>
              <a:t> hebben een kleinere pH-buffer</a:t>
            </a:r>
          </a:p>
          <a:p>
            <a:pPr marL="285750" indent="-285750">
              <a:buFont typeface="Arial" panose="020B0604020202020204" pitchFamily="34" charset="0"/>
              <a:buChar char="•"/>
            </a:pPr>
            <a:r>
              <a:rPr lang="nl-NL" sz="2400" dirty="0"/>
              <a:t> hebben een andere, vaak kleinere, voedingsbuffer</a:t>
            </a:r>
          </a:p>
          <a:p>
            <a:pPr marL="285750" indent="-285750">
              <a:buFont typeface="Arial" panose="020B0604020202020204" pitchFamily="34" charset="0"/>
              <a:buChar char="•"/>
            </a:pPr>
            <a:r>
              <a:rPr lang="nl-NL" sz="2400" dirty="0"/>
              <a:t> zijn labieler</a:t>
            </a:r>
          </a:p>
          <a:p>
            <a:pPr marL="285750" indent="-285750">
              <a:buFont typeface="Arial" panose="020B0604020202020204" pitchFamily="34" charset="0"/>
              <a:buChar char="•"/>
            </a:pPr>
            <a:r>
              <a:rPr lang="nl-NL" sz="2400" dirty="0"/>
              <a:t> bevatten soms al (veel) voedingselementen</a:t>
            </a:r>
          </a:p>
          <a:p>
            <a:pPr marL="285750" indent="-285750">
              <a:buFont typeface="Arial" panose="020B0604020202020204" pitchFamily="34" charset="0"/>
              <a:buChar char="•"/>
            </a:pPr>
            <a:r>
              <a:rPr lang="nl-NL" sz="2400" dirty="0"/>
              <a:t> leggen stikstof (N) vast (=stikstofimmobilisatie)</a:t>
            </a:r>
          </a:p>
        </p:txBody>
      </p:sp>
      <p:pic>
        <p:nvPicPr>
          <p:cNvPr id="5" name="Afbeelding 4">
            <a:extLst>
              <a:ext uri="{FF2B5EF4-FFF2-40B4-BE49-F238E27FC236}">
                <a16:creationId xmlns:a16="http://schemas.microsoft.com/office/drawing/2014/main" id="{63AC949F-C78B-4CB0-B64B-59D8D2ECB020}"/>
              </a:ext>
            </a:extLst>
          </p:cNvPr>
          <p:cNvPicPr>
            <a:picLocks noChangeAspect="1"/>
          </p:cNvPicPr>
          <p:nvPr/>
        </p:nvPicPr>
        <p:blipFill>
          <a:blip r:embed="rId3"/>
          <a:stretch>
            <a:fillRect/>
          </a:stretch>
        </p:blipFill>
        <p:spPr>
          <a:xfrm>
            <a:off x="8849031" y="4569321"/>
            <a:ext cx="2893037" cy="1493256"/>
          </a:xfrm>
          <a:prstGeom prst="rect">
            <a:avLst/>
          </a:prstGeom>
        </p:spPr>
      </p:pic>
    </p:spTree>
    <p:extLst>
      <p:ext uri="{BB962C8B-B14F-4D97-AF65-F5344CB8AC3E}">
        <p14:creationId xmlns:p14="http://schemas.microsoft.com/office/powerpoint/2010/main" val="403439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52589" y="1124745"/>
            <a:ext cx="5686822" cy="987425"/>
          </a:xfrm>
        </p:spPr>
        <p:txBody>
          <a:bodyPr/>
          <a:lstStyle/>
          <a:p>
            <a:r>
              <a:rPr lang="nl-NL" sz="4000" dirty="0">
                <a:latin typeface="Tahoma" charset="0"/>
                <a:ea typeface="ＭＳ Ｐゴシック" charset="0"/>
                <a:cs typeface="ＭＳ Ｐゴシック" charset="0"/>
              </a:rPr>
              <a:t>Stikstof</a:t>
            </a:r>
          </a:p>
        </p:txBody>
      </p:sp>
      <p:sp>
        <p:nvSpPr>
          <p:cNvPr id="5123" name="Rectangle 3"/>
          <p:cNvSpPr>
            <a:spLocks noGrp="1" noChangeArrowheads="1"/>
          </p:cNvSpPr>
          <p:nvPr>
            <p:ph idx="1"/>
          </p:nvPr>
        </p:nvSpPr>
        <p:spPr>
          <a:xfrm>
            <a:off x="2209800" y="2514600"/>
            <a:ext cx="7772400" cy="3530600"/>
          </a:xfrm>
        </p:spPr>
        <p:txBody>
          <a:bodyPr/>
          <a:lstStyle/>
          <a:p>
            <a:pPr eaLnBrk="1" hangingPunct="1">
              <a:buFontTx/>
              <a:buNone/>
            </a:pPr>
            <a:endParaRPr lang="nl-NL" dirty="0">
              <a:latin typeface="Tahoma" charset="0"/>
              <a:ea typeface="ＭＳ Ｐゴシック" charset="0"/>
              <a:cs typeface="ＭＳ Ｐゴシック" charset="0"/>
            </a:endParaRPr>
          </a:p>
          <a:p>
            <a:pPr eaLnBrk="1" hangingPunct="1">
              <a:buFontTx/>
              <a:buNone/>
            </a:pPr>
            <a:r>
              <a:rPr lang="nl-NL" dirty="0">
                <a:latin typeface="Tahoma" charset="0"/>
                <a:ea typeface="ＭＳ Ｐゴシック" charset="0"/>
                <a:cs typeface="ＭＳ Ｐゴシック" charset="0"/>
              </a:rPr>
              <a:t>          </a:t>
            </a:r>
          </a:p>
          <a:p>
            <a:pPr eaLnBrk="1" hangingPunct="1">
              <a:buFontTx/>
              <a:buNone/>
            </a:pPr>
            <a:endParaRPr lang="nl-NL" dirty="0">
              <a:latin typeface="Tahoma" charset="0"/>
              <a:ea typeface="ＭＳ Ｐゴシック" charset="0"/>
              <a:cs typeface="ＭＳ Ｐゴシック" charset="0"/>
            </a:endParaRPr>
          </a:p>
        </p:txBody>
      </p:sp>
      <p:sp>
        <p:nvSpPr>
          <p:cNvPr id="4" name="Rechthoek 3">
            <a:extLst>
              <a:ext uri="{FF2B5EF4-FFF2-40B4-BE49-F238E27FC236}">
                <a16:creationId xmlns:a16="http://schemas.microsoft.com/office/drawing/2014/main" id="{50B3E0A5-7132-419C-A503-1E80F8144F32}"/>
              </a:ext>
            </a:extLst>
          </p:cNvPr>
          <p:cNvSpPr/>
          <p:nvPr/>
        </p:nvSpPr>
        <p:spPr>
          <a:xfrm>
            <a:off x="427703" y="1715214"/>
            <a:ext cx="9336241" cy="3046988"/>
          </a:xfrm>
          <a:prstGeom prst="rect">
            <a:avLst/>
          </a:prstGeom>
        </p:spPr>
        <p:txBody>
          <a:bodyPr wrap="square">
            <a:spAutoFit/>
          </a:bodyPr>
          <a:lstStyle/>
          <a:p>
            <a:r>
              <a:rPr lang="nl-NL" sz="2400" b="1" dirty="0">
                <a:latin typeface="+mj-lt"/>
              </a:rPr>
              <a:t>In welke vormen komt stikstof voor? </a:t>
            </a:r>
          </a:p>
          <a:p>
            <a:pPr marL="342900" indent="-342900">
              <a:buFont typeface="Arial" panose="020B0604020202020204" pitchFamily="34" charset="0"/>
              <a:buChar char="•"/>
            </a:pPr>
            <a:r>
              <a:rPr lang="nl-NL" sz="2400" dirty="0">
                <a:solidFill>
                  <a:srgbClr val="666666"/>
                </a:solidFill>
                <a:latin typeface="+mj-lt"/>
              </a:rPr>
              <a:t>Stikstof zit in minerale en organische meststoffen. In minerale potgrondbasismeststoffen voor teeltmedia ligt de verhouding ammonium (NH4+)/nitraat (NO3-) meestal rond de 40/60. </a:t>
            </a:r>
          </a:p>
          <a:p>
            <a:pPr marL="342900" indent="-342900">
              <a:buFont typeface="Arial" panose="020B0604020202020204" pitchFamily="34" charset="0"/>
              <a:buChar char="•"/>
            </a:pPr>
            <a:r>
              <a:rPr lang="nl-NL" sz="2400" dirty="0">
                <a:solidFill>
                  <a:srgbClr val="666666"/>
                </a:solidFill>
                <a:latin typeface="+mj-lt"/>
              </a:rPr>
              <a:t>Deze verhouding is belangrijk voor het sturen van de </a:t>
            </a:r>
            <a:r>
              <a:rPr lang="nl-NL" sz="2400" dirty="0" err="1">
                <a:solidFill>
                  <a:srgbClr val="666666"/>
                </a:solidFill>
                <a:latin typeface="+mj-lt"/>
              </a:rPr>
              <a:t>pH.</a:t>
            </a:r>
            <a:endParaRPr lang="nl-NL" sz="2400" dirty="0">
              <a:solidFill>
                <a:srgbClr val="666666"/>
              </a:solidFill>
              <a:latin typeface="+mj-lt"/>
            </a:endParaRPr>
          </a:p>
          <a:p>
            <a:pPr marL="342900" indent="-342900">
              <a:buFont typeface="Arial" panose="020B0604020202020204" pitchFamily="34" charset="0"/>
              <a:buChar char="•"/>
            </a:pPr>
            <a:r>
              <a:rPr lang="nl-NL" sz="2400" dirty="0">
                <a:solidFill>
                  <a:srgbClr val="666666"/>
                </a:solidFill>
                <a:latin typeface="+mj-lt"/>
              </a:rPr>
              <a:t>In organische meststoffen komt stikstof door de afbraak door micro-organismen vrij als ammonium. Ammonium wordt daarna door andere bacteriën omgezet in nitraat. </a:t>
            </a:r>
          </a:p>
        </p:txBody>
      </p:sp>
      <p:pic>
        <p:nvPicPr>
          <p:cNvPr id="2" name="Afbeelding 1">
            <a:extLst>
              <a:ext uri="{FF2B5EF4-FFF2-40B4-BE49-F238E27FC236}">
                <a16:creationId xmlns:a16="http://schemas.microsoft.com/office/drawing/2014/main" id="{DDF12D5F-312F-4240-A750-681D6598DE5A}"/>
              </a:ext>
            </a:extLst>
          </p:cNvPr>
          <p:cNvPicPr>
            <a:picLocks noChangeAspect="1"/>
          </p:cNvPicPr>
          <p:nvPr/>
        </p:nvPicPr>
        <p:blipFill>
          <a:blip r:embed="rId3"/>
          <a:stretch>
            <a:fillRect/>
          </a:stretch>
        </p:blipFill>
        <p:spPr>
          <a:xfrm>
            <a:off x="9125872" y="432216"/>
            <a:ext cx="2638425" cy="1733550"/>
          </a:xfrm>
          <a:prstGeom prst="rect">
            <a:avLst/>
          </a:prstGeom>
        </p:spPr>
      </p:pic>
    </p:spTree>
    <p:extLst>
      <p:ext uri="{BB962C8B-B14F-4D97-AF65-F5344CB8AC3E}">
        <p14:creationId xmlns:p14="http://schemas.microsoft.com/office/powerpoint/2010/main" val="395233126"/>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F7E490-E3BE-49D9-A39B-8E09A9ED1D67}"/>
</file>

<file path=customXml/itemProps2.xml><?xml version="1.0" encoding="utf-8"?>
<ds:datastoreItem xmlns:ds="http://schemas.openxmlformats.org/officeDocument/2006/customXml" ds:itemID="{755FE22F-062F-4228-9E2D-D7BFACEAD89F}">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915d7cad-3e71-4cea-95bb-ac32222adf06"/>
    <ds:schemaRef ds:uri="http://purl.org/dc/dcmitype/"/>
    <ds:schemaRef ds:uri="82ac19c3-1cff-4f70-a585-2de21a3866ce"/>
    <ds:schemaRef ds:uri="http://purl.org/dc/terms/"/>
  </ds:schemaRefs>
</ds:datastoreItem>
</file>

<file path=customXml/itemProps3.xml><?xml version="1.0" encoding="utf-8"?>
<ds:datastoreItem xmlns:ds="http://schemas.openxmlformats.org/officeDocument/2006/customXml" ds:itemID="{AA041B0F-429E-4AA2-9A6E-21B76EAD42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1837</TotalTime>
  <Words>3551</Words>
  <Application>Microsoft Office PowerPoint</Application>
  <PresentationFormat>Breedbeeld</PresentationFormat>
  <Paragraphs>289</Paragraphs>
  <Slides>26</Slides>
  <Notes>15</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26</vt:i4>
      </vt:variant>
    </vt:vector>
  </HeadingPairs>
  <TitlesOfParts>
    <vt:vector size="32" baseType="lpstr">
      <vt:lpstr>Arial</vt:lpstr>
      <vt:lpstr>Calibri</vt:lpstr>
      <vt:lpstr>Tahoma</vt:lpstr>
      <vt:lpstr>Times</vt:lpstr>
      <vt:lpstr>1_Achtergroen PP van zone</vt:lpstr>
      <vt:lpstr>Achtergroen PP van zone</vt:lpstr>
      <vt:lpstr>Les 3 Bemesting en nieuwe substraten</vt:lpstr>
      <vt:lpstr>Substraten en substraatgrondstoffen</vt:lpstr>
      <vt:lpstr>Bemesting en Substraat  De Toekomst van ons substraat… </vt:lpstr>
      <vt:lpstr>Bemesting en Substraat  De Toekomst van ons substraat… </vt:lpstr>
      <vt:lpstr>Bemesting en Substraat </vt:lpstr>
      <vt:lpstr>Bemesting en Substraat </vt:lpstr>
      <vt:lpstr>Bemesting en Substraat </vt:lpstr>
      <vt:lpstr>Bemesting en Substraat </vt:lpstr>
      <vt:lpstr>Stikstof</vt:lpstr>
      <vt:lpstr>Stikstof</vt:lpstr>
      <vt:lpstr>P Fosfaat</vt:lpstr>
      <vt:lpstr>K Kalium</vt:lpstr>
      <vt:lpstr>K Kalium en Kokos</vt:lpstr>
      <vt:lpstr>Calcium</vt:lpstr>
      <vt:lpstr>Sulfaat</vt:lpstr>
      <vt:lpstr>Magnesium</vt:lpstr>
      <vt:lpstr>IJzer</vt:lpstr>
      <vt:lpstr>Organische bemesting</vt:lpstr>
      <vt:lpstr>Organische bemesting</vt:lpstr>
      <vt:lpstr>Organische bemesting</vt:lpstr>
      <vt:lpstr>Organische bemesting</vt:lpstr>
      <vt:lpstr>Organische bemesting</vt:lpstr>
      <vt:lpstr>Organische bemesting</vt:lpstr>
      <vt:lpstr>Organische bemesting</vt:lpstr>
      <vt:lpstr>Organische bemesting</vt:lpstr>
      <vt:lpstr>Opdracht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127</cp:revision>
  <cp:lastPrinted>2021-10-25T09:39:32Z</cp:lastPrinted>
  <dcterms:created xsi:type="dcterms:W3CDTF">2019-11-11T11:58:32Z</dcterms:created>
  <dcterms:modified xsi:type="dcterms:W3CDTF">2023-06-10T08:58:07Z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